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0"/>
  </p:notesMasterIdLst>
  <p:sldIdLst>
    <p:sldId id="258" r:id="rId2"/>
    <p:sldId id="261" r:id="rId3"/>
    <p:sldId id="292" r:id="rId4"/>
    <p:sldId id="293" r:id="rId5"/>
    <p:sldId id="294" r:id="rId6"/>
    <p:sldId id="295" r:id="rId7"/>
    <p:sldId id="297" r:id="rId8"/>
    <p:sldId id="298" r:id="rId9"/>
    <p:sldId id="299" r:id="rId10"/>
    <p:sldId id="300" r:id="rId11"/>
    <p:sldId id="272" r:id="rId12"/>
    <p:sldId id="303" r:id="rId13"/>
    <p:sldId id="341" r:id="rId14"/>
    <p:sldId id="307" r:id="rId15"/>
    <p:sldId id="309" r:id="rId16"/>
    <p:sldId id="311" r:id="rId17"/>
    <p:sldId id="313" r:id="rId18"/>
    <p:sldId id="315" r:id="rId19"/>
    <p:sldId id="317" r:id="rId20"/>
    <p:sldId id="319" r:id="rId21"/>
    <p:sldId id="321" r:id="rId22"/>
    <p:sldId id="323" r:id="rId23"/>
    <p:sldId id="325" r:id="rId24"/>
    <p:sldId id="331" r:id="rId25"/>
    <p:sldId id="332" r:id="rId26"/>
    <p:sldId id="333" r:id="rId27"/>
    <p:sldId id="334" r:id="rId28"/>
    <p:sldId id="336" r:id="rId29"/>
    <p:sldId id="337" r:id="rId30"/>
    <p:sldId id="338" r:id="rId31"/>
    <p:sldId id="339" r:id="rId32"/>
    <p:sldId id="342" r:id="rId33"/>
    <p:sldId id="344" r:id="rId34"/>
    <p:sldId id="345" r:id="rId35"/>
    <p:sldId id="343" r:id="rId36"/>
    <p:sldId id="346" r:id="rId37"/>
    <p:sldId id="347" r:id="rId38"/>
    <p:sldId id="348" r:id="rId3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66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-1435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5D2EF26-44A4-4FE0-9E4B-B9E8DFBA2F1F}" type="datetimeFigureOut">
              <a:rPr lang="en-US" smtClean="0"/>
              <a:pPr/>
              <a:t>11/26/2019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9CB770-9F60-4D4B-8ED5-52F58FAAEF3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C9CB770-9F60-4D4B-8ED5-52F58FAAEF34}" type="slidenum">
              <a:rPr lang="en-US" smtClean="0"/>
              <a:pPr/>
              <a:t>30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62038"/>
            <a:ext cx="2057400" cy="57515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62038"/>
            <a:ext cx="6019800" cy="57515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87588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2287588"/>
            <a:ext cx="4038600" cy="45259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0620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2287588"/>
            <a:ext cx="82296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smtClean="0"/>
              <a:t>Click to edit Master text styles</a:t>
            </a:r>
          </a:p>
          <a:p>
            <a:pPr lvl="1"/>
            <a:r>
              <a:rPr lang="sr-Latn-CS" smtClean="0"/>
              <a:t>Second level</a:t>
            </a:r>
          </a:p>
          <a:p>
            <a:pPr lvl="2"/>
            <a:r>
              <a:rPr lang="sr-Latn-CS" smtClean="0"/>
              <a:t>Third level</a:t>
            </a:r>
          </a:p>
          <a:p>
            <a:pPr lvl="3"/>
            <a:r>
              <a:rPr lang="sr-Latn-CS" smtClean="0"/>
              <a:t>Fourth level</a:t>
            </a:r>
          </a:p>
          <a:p>
            <a:pPr lvl="4"/>
            <a:r>
              <a:rPr lang="sr-Latn-CS" smtClean="0"/>
              <a:t>Fifth level</a:t>
            </a:r>
          </a:p>
        </p:txBody>
      </p:sp>
      <p:pic>
        <p:nvPicPr>
          <p:cNvPr id="1028" name="Picture 4"/>
          <p:cNvPicPr>
            <a:picLocks noChangeAspect="1" noChangeArrowheads="1"/>
          </p:cNvPicPr>
          <p:nvPr userDrawn="1"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1547813" y="0"/>
            <a:ext cx="6054725" cy="1052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20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295400"/>
            <a:ext cx="8229600" cy="1143000"/>
          </a:xfrm>
        </p:spPr>
        <p:txBody>
          <a:bodyPr/>
          <a:lstStyle/>
          <a:p>
            <a:pPr algn="l" eaLnBrk="1" hangingPunct="1">
              <a:defRPr/>
            </a:pP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Интегрисане ак</a:t>
            </a:r>
            <a: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a</a:t>
            </a: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демске студије фармације</a:t>
            </a:r>
            <a:b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</a:b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Фармакокинетика – Д9</a:t>
            </a:r>
            <a: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/>
            </a:r>
            <a:br>
              <a:rPr lang="en-U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</a:b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Предавање – </a:t>
            </a:r>
            <a:r>
              <a:rPr lang="sr-Latn-R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1</a:t>
            </a:r>
            <a:r>
              <a:rPr lang="sr-Cyrl-R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2</a:t>
            </a:r>
            <a:r>
              <a:rPr lang="sr-Cyrl-CS" sz="20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n-lt"/>
                <a:cs typeface="Calibri" pitchFamily="34" charset="0"/>
              </a:rPr>
              <a:t>. наставна недеља, Модул 3</a:t>
            </a:r>
            <a:endParaRPr lang="sr-Latn-CS" sz="2000" dirty="0" smtClean="0">
              <a:solidFill>
                <a:schemeClr val="tx1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+mn-lt"/>
              <a:cs typeface="Calibri" pitchFamily="34" charset="0"/>
            </a:endParaRPr>
          </a:p>
        </p:txBody>
      </p:sp>
      <p:sp>
        <p:nvSpPr>
          <p:cNvPr id="179203" name="Rectangle 3"/>
          <p:cNvSpPr>
            <a:spLocks noChangeArrowheads="1"/>
          </p:cNvSpPr>
          <p:nvPr/>
        </p:nvSpPr>
        <p:spPr bwMode="auto">
          <a:xfrm>
            <a:off x="683568" y="2924944"/>
            <a:ext cx="7772400" cy="223224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ru-RU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Дозирање и избор лекова код деце, старих и гојазних</a:t>
            </a:r>
            <a:endParaRPr lang="sr-Latn-CS" sz="4400" b="1" dirty="0">
              <a:solidFill>
                <a:srgbClr val="0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Calibri" pitchFamily="34" charset="0"/>
            </a:endParaRPr>
          </a:p>
        </p:txBody>
      </p:sp>
      <p:sp>
        <p:nvSpPr>
          <p:cNvPr id="179204" name="Rectangle 4"/>
          <p:cNvSpPr>
            <a:spLocks noChangeArrowheads="1"/>
          </p:cNvSpPr>
          <p:nvPr/>
        </p:nvSpPr>
        <p:spPr bwMode="auto">
          <a:xfrm>
            <a:off x="1371600" y="5733256"/>
            <a:ext cx="6400800" cy="5760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 algn="ctr" fontAlgn="base">
              <a:spcBef>
                <a:spcPct val="20000"/>
              </a:spcBef>
              <a:spcAft>
                <a:spcPct val="0"/>
              </a:spcAft>
              <a:defRPr/>
            </a:pPr>
            <a:r>
              <a:rPr lang="sr-Cyrl-CS" sz="3200" b="1" dirty="0" smtClean="0">
                <a:solidFill>
                  <a:srgbClr val="00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Calibri" pitchFamily="34" charset="0"/>
              </a:rPr>
              <a:t>Срђан </a:t>
            </a:r>
            <a:r>
              <a:rPr lang="sr-Cyrl-CS" sz="3200" b="1" dirty="0">
                <a:solidFill>
                  <a:srgbClr val="000000"/>
                </a:solidFill>
                <a:effectLst>
                  <a:outerShdw blurRad="38100" dist="38100" dir="2700000" algn="tl">
                    <a:srgbClr val="C0C0C0"/>
                  </a:outerShdw>
                </a:effectLst>
                <a:cs typeface="Calibri" pitchFamily="34" charset="0"/>
              </a:rPr>
              <a:t>Стефановић</a:t>
            </a:r>
            <a:endParaRPr lang="sr-Latn-CS" sz="3200" b="1" dirty="0">
              <a:solidFill>
                <a:srgbClr val="000000"/>
              </a:solidFill>
              <a:effectLst>
                <a:outerShdw blurRad="38100" dist="38100" dir="2700000" algn="tl">
                  <a:srgbClr val="C0C0C0"/>
                </a:outerShdw>
              </a:effectLst>
              <a:cs typeface="Calibri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ФК у </a:t>
            </a:r>
            <a:r>
              <a:rPr lang="en-US" dirty="0" err="1" smtClean="0"/>
              <a:t>присуству</a:t>
            </a:r>
            <a:r>
              <a:rPr lang="en-US" dirty="0" smtClean="0"/>
              <a:t> </a:t>
            </a:r>
            <a:r>
              <a:rPr lang="en-US" dirty="0" err="1" smtClean="0"/>
              <a:t>озбиљних</a:t>
            </a:r>
            <a:r>
              <a:rPr lang="en-US" dirty="0" smtClean="0"/>
              <a:t> </a:t>
            </a:r>
            <a:r>
              <a:rPr lang="en-US" dirty="0" err="1" smtClean="0"/>
              <a:t>болести</a:t>
            </a:r>
            <a:r>
              <a:rPr lang="en-US" dirty="0" smtClean="0"/>
              <a:t> </a:t>
            </a:r>
            <a:r>
              <a:rPr lang="en-US" dirty="0" err="1" smtClean="0"/>
              <a:t>код</a:t>
            </a:r>
            <a:r>
              <a:rPr lang="en-US" dirty="0" smtClean="0"/>
              <a:t> </a:t>
            </a:r>
            <a:r>
              <a:rPr lang="en-US" dirty="0" err="1" smtClean="0"/>
              <a:t>деце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err="1" smtClean="0"/>
              <a:t>Цистична</a:t>
            </a:r>
            <a:r>
              <a:rPr lang="en-US" sz="2800" dirty="0" smtClean="0"/>
              <a:t> </a:t>
            </a:r>
            <a:r>
              <a:rPr lang="en-US" sz="2800" dirty="0" err="1" smtClean="0"/>
              <a:t>фиброза</a:t>
            </a:r>
            <a:r>
              <a:rPr lang="en-US" sz="2800" dirty="0" smtClean="0"/>
              <a:t>: </a:t>
            </a:r>
            <a:r>
              <a:rPr lang="en-US" sz="2800" dirty="0" err="1" smtClean="0"/>
              <a:t>убрзан</a:t>
            </a:r>
            <a:r>
              <a:rPr lang="en-US" sz="2800" dirty="0" smtClean="0"/>
              <a:t> </a:t>
            </a:r>
            <a:r>
              <a:rPr lang="en-US" sz="2800" dirty="0" err="1" smtClean="0"/>
              <a:t>клиренс</a:t>
            </a:r>
            <a:r>
              <a:rPr lang="en-US" sz="2800" dirty="0" smtClean="0"/>
              <a:t> </a:t>
            </a:r>
            <a:r>
              <a:rPr lang="en-US" sz="2800" dirty="0" err="1" smtClean="0"/>
              <a:t>због</a:t>
            </a:r>
            <a:r>
              <a:rPr lang="en-US" sz="2800" dirty="0" smtClean="0"/>
              <a:t> </a:t>
            </a:r>
            <a:r>
              <a:rPr lang="en-US" sz="2800" dirty="0" err="1" smtClean="0"/>
              <a:t>појачаног</a:t>
            </a:r>
            <a:r>
              <a:rPr lang="en-US" sz="2800" dirty="0" smtClean="0"/>
              <a:t> </a:t>
            </a:r>
            <a:r>
              <a:rPr lang="en-US" sz="2800" dirty="0" err="1" smtClean="0"/>
              <a:t>метаболизма</a:t>
            </a:r>
            <a:r>
              <a:rPr lang="en-US" sz="2800" dirty="0" smtClean="0"/>
              <a:t> у </a:t>
            </a:r>
            <a:r>
              <a:rPr lang="en-US" sz="2800" dirty="0" err="1" smtClean="0"/>
              <a:t>јетри</a:t>
            </a:r>
            <a:r>
              <a:rPr lang="en-US" sz="2800" dirty="0" smtClean="0"/>
              <a:t> и </a:t>
            </a:r>
            <a:r>
              <a:rPr lang="en-US" sz="2800" dirty="0" err="1" smtClean="0"/>
              <a:t>појачане</a:t>
            </a:r>
            <a:r>
              <a:rPr lang="en-US" sz="2800" dirty="0" smtClean="0"/>
              <a:t> </a:t>
            </a:r>
            <a:r>
              <a:rPr lang="en-US" sz="2800" dirty="0" err="1" smtClean="0"/>
              <a:t>елиминације</a:t>
            </a:r>
            <a:r>
              <a:rPr lang="en-US" sz="2800" dirty="0" smtClean="0"/>
              <a:t> </a:t>
            </a:r>
            <a:r>
              <a:rPr lang="en-US" sz="2800" dirty="0" err="1" smtClean="0"/>
              <a:t>преко</a:t>
            </a:r>
            <a:r>
              <a:rPr lang="en-US" sz="2800" dirty="0" smtClean="0"/>
              <a:t> </a:t>
            </a:r>
            <a:r>
              <a:rPr lang="en-US" sz="2800" dirty="0" err="1" smtClean="0"/>
              <a:t>бубрега</a:t>
            </a:r>
            <a:r>
              <a:rPr lang="en-US" sz="2800" dirty="0" smtClean="0"/>
              <a:t> =&gt; </a:t>
            </a:r>
            <a:r>
              <a:rPr lang="en-US" sz="2800" dirty="0" err="1" smtClean="0"/>
              <a:t>повећање</a:t>
            </a:r>
            <a:r>
              <a:rPr lang="en-US" sz="2800" dirty="0" smtClean="0"/>
              <a:t> </a:t>
            </a:r>
            <a:r>
              <a:rPr lang="en-US" sz="2800" dirty="0" err="1" smtClean="0"/>
              <a:t>дозе</a:t>
            </a:r>
            <a:endParaRPr lang="en-US" sz="2800" dirty="0" smtClean="0"/>
          </a:p>
          <a:p>
            <a:r>
              <a:rPr lang="en-US" sz="2800" dirty="0" err="1" smtClean="0"/>
              <a:t>Дијареја</a:t>
            </a:r>
            <a:r>
              <a:rPr lang="en-US" sz="2800" dirty="0" smtClean="0"/>
              <a:t>, </a:t>
            </a:r>
            <a:r>
              <a:rPr lang="en-US" sz="2800" dirty="0" err="1" smtClean="0"/>
              <a:t>сепса</a:t>
            </a:r>
            <a:r>
              <a:rPr lang="en-US" sz="2800" dirty="0" smtClean="0"/>
              <a:t>, </a:t>
            </a:r>
            <a:r>
              <a:rPr lang="en-US" sz="2800" dirty="0" err="1" smtClean="0"/>
              <a:t>шок</a:t>
            </a:r>
            <a:r>
              <a:rPr lang="en-US" sz="2800" dirty="0" smtClean="0"/>
              <a:t>, </a:t>
            </a:r>
            <a:r>
              <a:rPr lang="en-US" sz="2800" dirty="0" err="1" smtClean="0"/>
              <a:t>срчана</a:t>
            </a:r>
            <a:r>
              <a:rPr lang="en-US" sz="2800" dirty="0" smtClean="0"/>
              <a:t>, </a:t>
            </a:r>
            <a:r>
              <a:rPr lang="en-US" sz="2800" dirty="0" err="1" smtClean="0"/>
              <a:t>бубрежна</a:t>
            </a:r>
            <a:r>
              <a:rPr lang="en-US" sz="2800" dirty="0" smtClean="0"/>
              <a:t> </a:t>
            </a:r>
            <a:r>
              <a:rPr lang="en-US" sz="2800" dirty="0" err="1" smtClean="0"/>
              <a:t>или</a:t>
            </a:r>
            <a:r>
              <a:rPr lang="en-US" sz="2800" dirty="0" smtClean="0"/>
              <a:t> </a:t>
            </a:r>
            <a:r>
              <a:rPr lang="en-US" sz="2800" dirty="0" err="1" smtClean="0"/>
              <a:t>хепатична</a:t>
            </a:r>
            <a:r>
              <a:rPr lang="en-US" sz="2800" dirty="0" smtClean="0"/>
              <a:t> </a:t>
            </a:r>
            <a:r>
              <a:rPr lang="en-US" sz="2800" dirty="0" err="1" smtClean="0"/>
              <a:t>инсуфицијенција</a:t>
            </a:r>
            <a:r>
              <a:rPr lang="en-US" sz="2800" dirty="0" smtClean="0"/>
              <a:t>: </a:t>
            </a:r>
            <a:r>
              <a:rPr lang="en-US" sz="2800" dirty="0" err="1" smtClean="0"/>
              <a:t>примењују</a:t>
            </a:r>
            <a:r>
              <a:rPr lang="en-US" sz="2800" dirty="0" smtClean="0"/>
              <a:t> </a:t>
            </a:r>
            <a:r>
              <a:rPr lang="en-US" sz="2800" dirty="0" err="1" smtClean="0"/>
              <a:t>се</a:t>
            </a:r>
            <a:r>
              <a:rPr lang="en-US" sz="2800" dirty="0" smtClean="0"/>
              <a:t> </a:t>
            </a:r>
            <a:r>
              <a:rPr lang="en-US" sz="2800" dirty="0" err="1" smtClean="0"/>
              <a:t>исти</a:t>
            </a:r>
            <a:r>
              <a:rPr lang="en-US" sz="2800" dirty="0" smtClean="0"/>
              <a:t> </a:t>
            </a:r>
            <a:r>
              <a:rPr lang="en-US" sz="2800" dirty="0" err="1" smtClean="0"/>
              <a:t>принципи</a:t>
            </a:r>
            <a:r>
              <a:rPr lang="en-US" sz="2800" dirty="0" smtClean="0"/>
              <a:t> </a:t>
            </a:r>
            <a:r>
              <a:rPr lang="en-US" sz="2800" dirty="0" err="1" smtClean="0"/>
              <a:t>као</a:t>
            </a:r>
            <a:r>
              <a:rPr lang="en-US" sz="2800" dirty="0" smtClean="0"/>
              <a:t> и </a:t>
            </a:r>
            <a:r>
              <a:rPr lang="en-US" sz="2800" dirty="0" err="1" smtClean="0"/>
              <a:t>код</a:t>
            </a:r>
            <a:r>
              <a:rPr lang="en-US" sz="2800" dirty="0" smtClean="0"/>
              <a:t> </a:t>
            </a:r>
            <a:r>
              <a:rPr lang="en-US" sz="2800" dirty="0" err="1" smtClean="0"/>
              <a:t>одраслих</a:t>
            </a:r>
            <a:endParaRPr lang="en-US" sz="2800" dirty="0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“План педијатријског испитивања лекова” (енгл. </a:t>
            </a:r>
            <a:r>
              <a:rPr lang="en-US" i="1" dirty="0" smtClean="0"/>
              <a:t>PPI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Током последење деценије регулаторна тела широм света су увела обавезна тестирања фармакокинетике и безбедности лекова који имају потенцијалну примену код деце пре њиховог одобравања (за примену у дечјој популацији)!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Прилагођавање дозе лекова код деце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Прилагођавање дозе за децу узраста 2-12 година</a:t>
            </a:r>
          </a:p>
          <a:p>
            <a:r>
              <a:rPr lang="sr-Cyrl-RS" sz="2800" dirty="0" smtClean="0"/>
              <a:t>Формуле на основу дозе за одрасле, засноване на:</a:t>
            </a:r>
          </a:p>
          <a:p>
            <a:pPr lvl="1"/>
            <a:r>
              <a:rPr lang="sr-Cyrl-RS" dirty="0" smtClean="0"/>
              <a:t>узрасту (Фрајдова и Јунгова фромула)</a:t>
            </a:r>
          </a:p>
          <a:p>
            <a:pPr lvl="1"/>
            <a:r>
              <a:rPr lang="sr-Cyrl-RS" dirty="0" smtClean="0"/>
              <a:t>телесној тежини (Кларкова формула)</a:t>
            </a:r>
          </a:p>
          <a:p>
            <a:pPr lvl="1"/>
            <a:r>
              <a:rPr lang="sr-Cyrl-RS" dirty="0" smtClean="0"/>
              <a:t>телесној површини (посебне таблице за различит узраст и телесну тежину)</a:t>
            </a:r>
          </a:p>
          <a:p>
            <a:r>
              <a:rPr lang="sr-Cyrl-RS" sz="2800" dirty="0" smtClean="0"/>
              <a:t>Веома су непоуздане</a:t>
            </a:r>
            <a:r>
              <a:rPr lang="en-US" sz="2800" dirty="0" smtClean="0"/>
              <a:t>, </a:t>
            </a:r>
            <a:r>
              <a:rPr lang="sr-Cyrl-RS" sz="2800" dirty="0" smtClean="0"/>
              <a:t>зато ЕМПИРИЈА</a:t>
            </a:r>
            <a:r>
              <a:rPr lang="sr-Cyrl-RS" sz="2800" dirty="0" smtClean="0"/>
              <a:t>!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Старење</a:t>
            </a:r>
            <a:r>
              <a:rPr lang="en-US" dirty="0" smtClean="0"/>
              <a:t> </a:t>
            </a:r>
            <a:r>
              <a:rPr lang="en-US" dirty="0" err="1" smtClean="0"/>
              <a:t>становништва</a:t>
            </a:r>
            <a:r>
              <a:rPr lang="en-US" dirty="0" smtClean="0"/>
              <a:t> – </a:t>
            </a:r>
            <a:r>
              <a:rPr lang="en-US" dirty="0" err="1" smtClean="0"/>
              <a:t>Импликације</a:t>
            </a:r>
            <a:r>
              <a:rPr lang="en-US" dirty="0" smtClean="0"/>
              <a:t> </a:t>
            </a:r>
            <a:r>
              <a:rPr lang="en-US" dirty="0" err="1" smtClean="0"/>
              <a:t>за</a:t>
            </a:r>
            <a:r>
              <a:rPr lang="en-US" dirty="0" smtClean="0"/>
              <a:t> </a:t>
            </a:r>
            <a:r>
              <a:rPr lang="en-US" dirty="0" err="1" smtClean="0"/>
              <a:t>јавно</a:t>
            </a:r>
            <a:r>
              <a:rPr lang="en-US" dirty="0" smtClean="0"/>
              <a:t> </a:t>
            </a:r>
            <a:r>
              <a:rPr lang="en-US" dirty="0" err="1" smtClean="0"/>
              <a:t>здравље</a:t>
            </a:r>
            <a:endParaRPr lang="en-US" dirty="0" smtClean="0"/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err="1" smtClean="0"/>
              <a:t>Повећана</a:t>
            </a:r>
            <a:r>
              <a:rPr lang="en-US" sz="2400" dirty="0" smtClean="0"/>
              <a:t> </a:t>
            </a:r>
            <a:r>
              <a:rPr lang="en-US" sz="2400" dirty="0" err="1" smtClean="0"/>
              <a:t>заступљеност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пацијената</a:t>
            </a:r>
            <a:r>
              <a:rPr lang="en-US" sz="2400" dirty="0" smtClean="0"/>
              <a:t>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хроничним</a:t>
            </a:r>
            <a:r>
              <a:rPr lang="en-US" sz="2400" dirty="0" smtClean="0"/>
              <a:t> </a:t>
            </a:r>
            <a:r>
              <a:rPr lang="en-US" sz="2400" dirty="0" err="1" smtClean="0"/>
              <a:t>обољењима</a:t>
            </a:r>
            <a:r>
              <a:rPr lang="en-US" sz="2400" dirty="0" smtClean="0"/>
              <a:t> (КВС </a:t>
            </a:r>
            <a:r>
              <a:rPr lang="en-US" sz="2400" dirty="0" err="1" smtClean="0"/>
              <a:t>болести</a:t>
            </a:r>
            <a:r>
              <a:rPr lang="en-US" sz="2400" dirty="0" smtClean="0"/>
              <a:t>, </a:t>
            </a:r>
            <a:r>
              <a:rPr lang="en-US" sz="2400" dirty="0" err="1" smtClean="0"/>
              <a:t>дијабетес</a:t>
            </a:r>
            <a:r>
              <a:rPr lang="en-US" sz="2400" dirty="0" smtClean="0"/>
              <a:t>, </a:t>
            </a:r>
            <a:r>
              <a:rPr lang="en-US" sz="2400" dirty="0" err="1" smtClean="0"/>
              <a:t>малигнитети</a:t>
            </a:r>
            <a:r>
              <a:rPr lang="en-US" sz="2400" dirty="0" smtClean="0"/>
              <a:t>) и </a:t>
            </a:r>
            <a:r>
              <a:rPr lang="en-US" sz="2400" dirty="0" err="1" smtClean="0"/>
              <a:t>функционално</a:t>
            </a:r>
            <a:r>
              <a:rPr lang="en-US" sz="2400" dirty="0" smtClean="0"/>
              <a:t> </a:t>
            </a:r>
            <a:r>
              <a:rPr lang="en-US" sz="2400" dirty="0" err="1" smtClean="0"/>
              <a:t>зависних</a:t>
            </a:r>
            <a:r>
              <a:rPr lang="en-US" sz="2400" dirty="0" smtClean="0"/>
              <a:t> </a:t>
            </a:r>
            <a:r>
              <a:rPr lang="en-US" sz="2400" dirty="0" err="1" smtClean="0"/>
              <a:t>особа</a:t>
            </a:r>
            <a:endParaRPr lang="en-US" sz="2400" dirty="0" smtClean="0"/>
          </a:p>
          <a:p>
            <a:r>
              <a:rPr lang="en-US" sz="2400" dirty="0" err="1" smtClean="0"/>
              <a:t>Повећан</a:t>
            </a:r>
            <a:r>
              <a:rPr lang="en-US" sz="2400" dirty="0" smtClean="0"/>
              <a:t> </a:t>
            </a:r>
            <a:r>
              <a:rPr lang="en-US" sz="2400" dirty="0" err="1" smtClean="0"/>
              <a:t>број</a:t>
            </a:r>
            <a:r>
              <a:rPr lang="en-US" sz="2400" dirty="0" smtClean="0"/>
              <a:t> </a:t>
            </a:r>
            <a:r>
              <a:rPr lang="en-US" sz="2400" dirty="0" err="1" smtClean="0"/>
              <a:t>особа</a:t>
            </a:r>
            <a:r>
              <a:rPr lang="en-US" sz="2400" dirty="0" smtClean="0"/>
              <a:t>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телесном</a:t>
            </a:r>
            <a:r>
              <a:rPr lang="en-US" sz="2400" dirty="0" smtClean="0"/>
              <a:t> и/</a:t>
            </a:r>
            <a:r>
              <a:rPr lang="en-US" sz="2400" dirty="0" err="1" smtClean="0"/>
              <a:t>или</a:t>
            </a:r>
            <a:r>
              <a:rPr lang="en-US" sz="2400" dirty="0" smtClean="0"/>
              <a:t> </a:t>
            </a:r>
            <a:r>
              <a:rPr lang="en-US" sz="2400" dirty="0" err="1" smtClean="0"/>
              <a:t>психичком</a:t>
            </a:r>
            <a:r>
              <a:rPr lang="en-US" sz="2400" dirty="0" smtClean="0"/>
              <a:t> </a:t>
            </a:r>
            <a:r>
              <a:rPr lang="en-US" sz="2400" dirty="0" err="1" smtClean="0"/>
              <a:t>онеспособљеношћу</a:t>
            </a:r>
            <a:endParaRPr lang="en-US" sz="2400" dirty="0" smtClean="0"/>
          </a:p>
          <a:p>
            <a:r>
              <a:rPr lang="en-US" sz="2400" dirty="0" err="1" smtClean="0"/>
              <a:t>Пораст</a:t>
            </a:r>
            <a:r>
              <a:rPr lang="en-US" sz="2400" dirty="0" smtClean="0"/>
              <a:t> </a:t>
            </a:r>
            <a:r>
              <a:rPr lang="en-US" sz="2400" dirty="0" err="1" smtClean="0"/>
              <a:t>броја</a:t>
            </a:r>
            <a:r>
              <a:rPr lang="en-US" sz="2400" dirty="0" smtClean="0"/>
              <a:t> </a:t>
            </a:r>
            <a:r>
              <a:rPr lang="en-US" sz="2400" dirty="0" err="1" smtClean="0"/>
              <a:t>дементних</a:t>
            </a:r>
            <a:r>
              <a:rPr lang="en-US" sz="2400" dirty="0" smtClean="0"/>
              <a:t> (</a:t>
            </a:r>
            <a:r>
              <a:rPr lang="en-US" sz="2400" dirty="0" err="1" smtClean="0"/>
              <a:t>когнитивно</a:t>
            </a:r>
            <a:r>
              <a:rPr lang="en-US" sz="2400" dirty="0" smtClean="0"/>
              <a:t> </a:t>
            </a:r>
            <a:r>
              <a:rPr lang="en-US" sz="2400" dirty="0" err="1" smtClean="0"/>
              <a:t>измењених</a:t>
            </a:r>
            <a:r>
              <a:rPr lang="en-US" sz="2400" dirty="0" smtClean="0"/>
              <a:t>) </a:t>
            </a:r>
            <a:r>
              <a:rPr lang="en-US" sz="2400" dirty="0" err="1" smtClean="0"/>
              <a:t>особа</a:t>
            </a:r>
            <a:endParaRPr lang="en-US" sz="2400" dirty="0" smtClean="0"/>
          </a:p>
          <a:p>
            <a:r>
              <a:rPr lang="en-US" sz="2400" dirty="0" err="1" smtClean="0"/>
              <a:t>Старије</a:t>
            </a:r>
            <a:r>
              <a:rPr lang="en-US" sz="2400" dirty="0" smtClean="0"/>
              <a:t> </a:t>
            </a:r>
            <a:r>
              <a:rPr lang="en-US" sz="2400" dirty="0" err="1" smtClean="0"/>
              <a:t>особе</a:t>
            </a:r>
            <a:r>
              <a:rPr lang="en-US" sz="2400" dirty="0" smtClean="0"/>
              <a:t> </a:t>
            </a:r>
            <a:r>
              <a:rPr lang="en-US" sz="2400" dirty="0" err="1" smtClean="0"/>
              <a:t>углавном</a:t>
            </a:r>
            <a:r>
              <a:rPr lang="en-US" sz="2400" dirty="0" smtClean="0"/>
              <a:t> </a:t>
            </a:r>
            <a:r>
              <a:rPr lang="en-US" sz="2400" dirty="0" err="1" smtClean="0"/>
              <a:t>имају</a:t>
            </a:r>
            <a:r>
              <a:rPr lang="en-US" sz="2400" dirty="0" smtClean="0"/>
              <a:t> </a:t>
            </a:r>
            <a:r>
              <a:rPr lang="en-US" sz="2400" dirty="0" err="1" smtClean="0"/>
              <a:t>више</a:t>
            </a:r>
            <a:r>
              <a:rPr lang="en-US" sz="2400" dirty="0" smtClean="0"/>
              <a:t> </a:t>
            </a:r>
            <a:r>
              <a:rPr lang="en-US" sz="2400" dirty="0" err="1" smtClean="0"/>
              <a:t>удружених</a:t>
            </a:r>
            <a:r>
              <a:rPr lang="en-US" sz="2400" dirty="0" smtClean="0"/>
              <a:t> </a:t>
            </a:r>
            <a:r>
              <a:rPr lang="en-US" sz="2400" dirty="0" err="1" smtClean="0"/>
              <a:t>обољења</a:t>
            </a:r>
            <a:r>
              <a:rPr lang="en-US" sz="2400" dirty="0" smtClean="0"/>
              <a:t> (</a:t>
            </a:r>
            <a:r>
              <a:rPr lang="en-US" sz="2400" dirty="0" err="1" smtClean="0"/>
              <a:t>мултиморбидитет</a:t>
            </a:r>
            <a:r>
              <a:rPr lang="en-US" sz="2400" dirty="0" smtClean="0"/>
              <a:t>)</a:t>
            </a:r>
          </a:p>
          <a:p>
            <a:r>
              <a:rPr lang="en-US" sz="2400" dirty="0" err="1" smtClean="0"/>
              <a:t>Утицај</a:t>
            </a:r>
            <a:r>
              <a:rPr lang="en-US" sz="2400" dirty="0" smtClean="0"/>
              <a:t> </a:t>
            </a:r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економску</a:t>
            </a:r>
            <a:r>
              <a:rPr lang="en-US" sz="2400" dirty="0" smtClean="0"/>
              <a:t> </a:t>
            </a:r>
            <a:r>
              <a:rPr lang="en-US" sz="2400" dirty="0" err="1" smtClean="0"/>
              <a:t>стабилност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здравственог</a:t>
            </a:r>
            <a:r>
              <a:rPr lang="en-US" sz="2400" dirty="0" smtClean="0"/>
              <a:t> </a:t>
            </a:r>
            <a:r>
              <a:rPr lang="en-US" sz="2400" dirty="0" err="1" smtClean="0"/>
              <a:t>система</a:t>
            </a:r>
            <a:r>
              <a:rPr lang="en-US" sz="2400" dirty="0" smtClean="0"/>
              <a:t> и </a:t>
            </a:r>
            <a:r>
              <a:rPr lang="en-US" sz="2400" dirty="0" err="1" smtClean="0"/>
              <a:t>друштва</a:t>
            </a:r>
            <a:r>
              <a:rPr lang="en-US" sz="2400" dirty="0" smtClean="0"/>
              <a:t> у </a:t>
            </a:r>
            <a:r>
              <a:rPr lang="en-US" sz="2400" dirty="0" err="1" smtClean="0"/>
              <a:t>целини</a:t>
            </a:r>
            <a:endParaRPr lang="en-US" sz="2400" dirty="0" smtClean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Особености</a:t>
            </a:r>
            <a:r>
              <a:rPr lang="en-US" dirty="0" smtClean="0"/>
              <a:t> </a:t>
            </a:r>
            <a:r>
              <a:rPr lang="en-US" dirty="0" err="1" smtClean="0"/>
              <a:t>старије</a:t>
            </a:r>
            <a:r>
              <a:rPr lang="en-US" dirty="0" smtClean="0"/>
              <a:t> </a:t>
            </a:r>
            <a:r>
              <a:rPr lang="en-US" dirty="0" err="1" smtClean="0"/>
              <a:t>популације</a:t>
            </a:r>
            <a:r>
              <a:rPr lang="en-US" dirty="0" smtClean="0"/>
              <a:t> у </a:t>
            </a:r>
            <a:r>
              <a:rPr lang="en-US" dirty="0" err="1" smtClean="0"/>
              <a:t>погледу</a:t>
            </a:r>
            <a:r>
              <a:rPr lang="en-US" dirty="0" smtClean="0"/>
              <a:t> </a:t>
            </a:r>
            <a:r>
              <a:rPr lang="en-US" dirty="0" err="1" smtClean="0"/>
              <a:t>примене</a:t>
            </a:r>
            <a:r>
              <a:rPr lang="en-US" dirty="0" smtClean="0"/>
              <a:t> </a:t>
            </a:r>
            <a:r>
              <a:rPr lang="en-US" dirty="0" err="1" smtClean="0"/>
              <a:t>лекова</a:t>
            </a:r>
            <a:endParaRPr lang="en-US" dirty="0" smtClean="0"/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smtClean="0"/>
              <a:t>Старе особе су највећи “потрошачи” лекова</a:t>
            </a:r>
          </a:p>
          <a:p>
            <a:r>
              <a:rPr lang="en-US" sz="2400" smtClean="0"/>
              <a:t>Честа је комедикација, али и полифармација (употреба превеликог броја лекова по пацијенту)</a:t>
            </a:r>
          </a:p>
          <a:p>
            <a:r>
              <a:rPr lang="en-US" sz="2400" smtClean="0"/>
              <a:t>Измене фармакокинетике и фармакодинамике лекова у односу на млађу популацију (физиолошки процеси плус утицај болести)</a:t>
            </a:r>
          </a:p>
          <a:p>
            <a:r>
              <a:rPr lang="en-US" sz="2400" smtClean="0"/>
              <a:t>Демографска старост није увек поуздан показатељ биолошке старости</a:t>
            </a:r>
          </a:p>
          <a:p>
            <a:r>
              <a:rPr lang="en-US" sz="2400" smtClean="0"/>
              <a:t>Значајне индивидуалне разлике у степену оштећења здравља и функционалне способности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Особености старије популације у погледу примене лекова</a:t>
            </a:r>
          </a:p>
        </p:txBody>
      </p:sp>
      <p:sp>
        <p:nvSpPr>
          <p:cNvPr id="1024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smtClean="0"/>
              <a:t>Теже је предвидети одговор на примењени лек у појединачном случају него код младих особа </a:t>
            </a:r>
          </a:p>
          <a:p>
            <a:r>
              <a:rPr lang="en-US" sz="2400" smtClean="0"/>
              <a:t>Недостатак ваљаних доказа из квалитетних клиничких студија о ефектима лекова код старих</a:t>
            </a:r>
          </a:p>
          <a:p>
            <a:r>
              <a:rPr lang="en-US" sz="2400" smtClean="0"/>
              <a:t>Релативно честе грешке у прописивању (укључујући и непрописивање оправдано индикованих лекова) и приликом саме употребе лекова (лоша комплијанса)</a:t>
            </a:r>
          </a:p>
          <a:p>
            <a:r>
              <a:rPr lang="en-US" sz="2400" smtClean="0"/>
              <a:t>Коначно, већи је ризик од неповољних исхода лечења: изостанак терапијског ефекта, повећана учесталост нежељених дејстава лекова, повећани трошкови лечења   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Фармакокинетика лекова у старијој животној доби</a:t>
            </a:r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err="1" smtClean="0"/>
              <a:t>Могуће</a:t>
            </a:r>
            <a:r>
              <a:rPr lang="en-US" sz="2800" dirty="0" smtClean="0"/>
              <a:t> </a:t>
            </a:r>
            <a:r>
              <a:rPr lang="en-US" sz="2800" dirty="0" err="1" smtClean="0"/>
              <a:t>су</a:t>
            </a:r>
            <a:r>
              <a:rPr lang="en-US" sz="2800" dirty="0" smtClean="0"/>
              <a:t> </a:t>
            </a:r>
            <a:r>
              <a:rPr lang="en-US" sz="2800" dirty="0" err="1" smtClean="0"/>
              <a:t>значајне</a:t>
            </a:r>
            <a:r>
              <a:rPr lang="en-US" sz="2800" dirty="0" smtClean="0"/>
              <a:t> </a:t>
            </a:r>
            <a:r>
              <a:rPr lang="en-US" sz="2800" dirty="0" err="1" smtClean="0"/>
              <a:t>промене</a:t>
            </a:r>
            <a:r>
              <a:rPr lang="en-US" sz="2800" dirty="0" smtClean="0"/>
              <a:t> у </a:t>
            </a:r>
            <a:r>
              <a:rPr lang="en-US" sz="2800" dirty="0" err="1" smtClean="0"/>
              <a:t>свим</a:t>
            </a:r>
            <a:r>
              <a:rPr lang="en-US" sz="2800" dirty="0" smtClean="0"/>
              <a:t> </a:t>
            </a:r>
            <a:r>
              <a:rPr lang="en-US" sz="2800" dirty="0" err="1" smtClean="0"/>
              <a:t>фазама</a:t>
            </a:r>
            <a:r>
              <a:rPr lang="en-US" sz="2800" dirty="0" smtClean="0"/>
              <a:t>  </a:t>
            </a:r>
            <a:r>
              <a:rPr lang="en-US" sz="2800" dirty="0" err="1" smtClean="0"/>
              <a:t>судбине</a:t>
            </a:r>
            <a:r>
              <a:rPr lang="en-US" sz="2800" dirty="0" smtClean="0"/>
              <a:t> </a:t>
            </a:r>
            <a:r>
              <a:rPr lang="en-US" sz="2800" dirty="0" err="1" smtClean="0"/>
              <a:t>лека</a:t>
            </a:r>
            <a:r>
              <a:rPr lang="en-US" sz="2800" dirty="0" smtClean="0"/>
              <a:t> у </a:t>
            </a:r>
            <a:r>
              <a:rPr lang="en-US" sz="2800" dirty="0" err="1" smtClean="0"/>
              <a:t>организму</a:t>
            </a:r>
            <a:r>
              <a:rPr lang="en-US" sz="2800" dirty="0" smtClean="0"/>
              <a:t>: </a:t>
            </a:r>
          </a:p>
          <a:p>
            <a:pPr marL="1314450" lvl="2" indent="-514350">
              <a:buFontTx/>
              <a:buAutoNum type="arabicPeriod"/>
            </a:pPr>
            <a:r>
              <a:rPr lang="en-US" sz="2800" dirty="0" err="1" smtClean="0"/>
              <a:t>Апсорпцији</a:t>
            </a:r>
            <a:endParaRPr lang="en-US" sz="2800" dirty="0" smtClean="0"/>
          </a:p>
          <a:p>
            <a:pPr marL="1314450" lvl="2" indent="-514350">
              <a:buFontTx/>
              <a:buAutoNum type="arabicPeriod"/>
            </a:pPr>
            <a:r>
              <a:rPr lang="en-US" sz="2800" dirty="0" err="1" smtClean="0"/>
              <a:t>Дистрибуцији</a:t>
            </a:r>
            <a:endParaRPr lang="en-US" sz="2800" dirty="0" smtClean="0"/>
          </a:p>
          <a:p>
            <a:pPr marL="1314450" lvl="2" indent="-514350">
              <a:buFontTx/>
              <a:buAutoNum type="arabicPeriod"/>
            </a:pPr>
            <a:r>
              <a:rPr lang="en-US" sz="2800" dirty="0" err="1" smtClean="0"/>
              <a:t>Метаболизму</a:t>
            </a:r>
            <a:r>
              <a:rPr lang="en-US" sz="2800" dirty="0" smtClean="0"/>
              <a:t> и </a:t>
            </a:r>
          </a:p>
          <a:p>
            <a:pPr marL="1314450" lvl="2" indent="-514350">
              <a:buFontTx/>
              <a:buAutoNum type="arabicPeriod"/>
            </a:pPr>
            <a:r>
              <a:rPr lang="en-US" sz="2800" dirty="0" err="1" smtClean="0"/>
              <a:t>Елиминацији</a:t>
            </a:r>
            <a:endParaRPr lang="en-US" sz="2800" dirty="0" smtClean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Апсорпција лекова код старих особа</a:t>
            </a:r>
          </a:p>
        </p:txBody>
      </p:sp>
      <p:sp>
        <p:nvSpPr>
          <p:cNvPr id="12291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507413" cy="4525962"/>
          </a:xfrm>
        </p:spPr>
        <p:txBody>
          <a:bodyPr/>
          <a:lstStyle/>
          <a:p>
            <a:r>
              <a:rPr lang="en-US" sz="2400" smtClean="0"/>
              <a:t>Недовољно сажвакана храна због недостатка зуба</a:t>
            </a:r>
          </a:p>
          <a:p>
            <a:r>
              <a:rPr lang="en-US" sz="2400" smtClean="0"/>
              <a:t>Смањена брзина пражњења желуца и секреција киселине (атрофија слузнице)</a:t>
            </a:r>
          </a:p>
          <a:p>
            <a:r>
              <a:rPr lang="en-US" sz="2400" smtClean="0"/>
              <a:t>Ослабљена спланхнична циркулација (проток крви кроз црева)</a:t>
            </a:r>
          </a:p>
          <a:p>
            <a:r>
              <a:rPr lang="en-US" sz="2400" smtClean="0"/>
              <a:t>Успорена перисталтика, честа је опстипација</a:t>
            </a:r>
          </a:p>
          <a:p>
            <a:r>
              <a:rPr lang="en-US" sz="2400" smtClean="0"/>
              <a:t>Све заједно доводи до успорене апсорпције орално примењених лекова, али углавном без значајног смањења обима њихове апсорпције из ГИТ-а</a:t>
            </a:r>
          </a:p>
          <a:p>
            <a:r>
              <a:rPr lang="en-US" sz="2400" smtClean="0"/>
              <a:t>Опрез: лекови који се интензивно разграђују у цревима и јетри приликом првог пролаза (нпр. морфин)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Дистрибуција лекова код старих особа</a:t>
            </a:r>
          </a:p>
        </p:txBody>
      </p:sp>
      <p:sp>
        <p:nvSpPr>
          <p:cNvPr id="1331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smtClean="0"/>
              <a:t>Процентуално смањење укупне телесне воде, а повећање удела масног ткива:</a:t>
            </a:r>
          </a:p>
          <a:p>
            <a:pPr lvl="1"/>
            <a:r>
              <a:rPr lang="en-US" sz="2400" smtClean="0"/>
              <a:t>Повећава се волумен дистрибуције липосолубилних лекова, те се они дуже задржавају у организму и ефекат им дуже траје (психотропни лекови посебно, али и амоксицилин)</a:t>
            </a:r>
          </a:p>
          <a:p>
            <a:pPr lvl="1"/>
            <a:r>
              <a:rPr lang="en-US" sz="2400" smtClean="0"/>
              <a:t>Смањује се волумен дистрибуције хидросолубилних лекова, што доводи до повећања њихове концентрације у крви (већина антибиотика)</a:t>
            </a:r>
            <a:endParaRPr lang="en-US" sz="2000" smtClean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Метаболизам лекова код старих особа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sr-Cyrl-RS" sz="2400" dirty="0" err="1" smtClean="0"/>
              <a:t>С</a:t>
            </a:r>
            <a:r>
              <a:rPr lang="en-US" sz="2400" dirty="0" err="1" smtClean="0"/>
              <a:t>мањена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маса</a:t>
            </a:r>
            <a:r>
              <a:rPr lang="en-US" sz="2400" dirty="0" smtClean="0"/>
              <a:t> и </a:t>
            </a:r>
            <a:r>
              <a:rPr lang="en-US" sz="2400" dirty="0" err="1" smtClean="0"/>
              <a:t>запремина</a:t>
            </a:r>
            <a:r>
              <a:rPr lang="en-US" sz="2400" dirty="0" smtClean="0"/>
              <a:t> </a:t>
            </a:r>
            <a:r>
              <a:rPr lang="en-US" sz="2400" dirty="0" err="1" smtClean="0"/>
              <a:t>јетре</a:t>
            </a:r>
            <a:endParaRPr lang="en-US" sz="2400" dirty="0" smtClean="0"/>
          </a:p>
          <a:p>
            <a:pPr>
              <a:defRPr/>
            </a:pPr>
            <a:r>
              <a:rPr lang="sr-Cyrl-RS" sz="2400" dirty="0" smtClean="0"/>
              <a:t>С</a:t>
            </a:r>
            <a:r>
              <a:rPr lang="en-US" sz="2400" dirty="0" err="1" smtClean="0"/>
              <a:t>мањен</a:t>
            </a:r>
            <a:r>
              <a:rPr lang="en-US" sz="2400" dirty="0" smtClean="0"/>
              <a:t> </a:t>
            </a:r>
            <a:r>
              <a:rPr lang="en-US" sz="2400" dirty="0" err="1" smtClean="0"/>
              <a:t>проток</a:t>
            </a:r>
            <a:r>
              <a:rPr lang="en-US" sz="2400" dirty="0" smtClean="0"/>
              <a:t> </a:t>
            </a:r>
            <a:r>
              <a:rPr lang="en-US" sz="2400" dirty="0" err="1" smtClean="0"/>
              <a:t>крви</a:t>
            </a:r>
            <a:r>
              <a:rPr lang="sr-Cyrl-RS" sz="2400" dirty="0" smtClean="0"/>
              <a:t> кроз јетру</a:t>
            </a:r>
            <a:endParaRPr lang="en-US" sz="2400" dirty="0" smtClean="0"/>
          </a:p>
          <a:p>
            <a:pPr>
              <a:defRPr/>
            </a:pPr>
            <a:r>
              <a:rPr lang="sr-Cyrl-RS" sz="2400" dirty="0" smtClean="0"/>
              <a:t>С</a:t>
            </a:r>
            <a:r>
              <a:rPr lang="en-US" sz="2400" dirty="0" err="1" smtClean="0"/>
              <a:t>мањена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активност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хепатичних</a:t>
            </a:r>
            <a:r>
              <a:rPr lang="en-US" sz="2400" dirty="0" smtClean="0"/>
              <a:t> </a:t>
            </a:r>
            <a:r>
              <a:rPr lang="en-US" sz="2400" dirty="0" err="1" smtClean="0"/>
              <a:t>ензима</a:t>
            </a:r>
            <a:r>
              <a:rPr lang="en-US" sz="2400" dirty="0" smtClean="0"/>
              <a:t>:</a:t>
            </a:r>
            <a:endParaRPr lang="sr-Cyrl-RS" sz="2400" dirty="0" smtClean="0"/>
          </a:p>
          <a:p>
            <a:pPr lvl="1">
              <a:defRPr/>
            </a:pPr>
            <a:r>
              <a:rPr lang="sr-Cyrl-RS" sz="2400" dirty="0" err="1" smtClean="0"/>
              <a:t>Е</a:t>
            </a:r>
            <a:r>
              <a:rPr lang="en-US" sz="2400" dirty="0" err="1" smtClean="0"/>
              <a:t>нзими</a:t>
            </a:r>
            <a:r>
              <a:rPr lang="en-US" sz="2400" dirty="0" smtClean="0"/>
              <a:t> I </a:t>
            </a:r>
            <a:r>
              <a:rPr lang="en-US" sz="2400" dirty="0" err="1" smtClean="0"/>
              <a:t>фазе</a:t>
            </a:r>
            <a:r>
              <a:rPr lang="en-US" sz="2400" dirty="0" smtClean="0"/>
              <a:t> б</a:t>
            </a:r>
            <a:r>
              <a:rPr lang="sr-Cyrl-RS" sz="2400" dirty="0" smtClean="0"/>
              <a:t>и</a:t>
            </a:r>
            <a:r>
              <a:rPr lang="en-US" sz="2400" dirty="0" err="1" smtClean="0"/>
              <a:t>отрансформације</a:t>
            </a:r>
            <a:r>
              <a:rPr lang="en-US" sz="2400" dirty="0" smtClean="0"/>
              <a:t> </a:t>
            </a:r>
            <a:r>
              <a:rPr lang="en-US" sz="2400" dirty="0" err="1" smtClean="0"/>
              <a:t>показују</a:t>
            </a:r>
            <a:r>
              <a:rPr lang="en-US" sz="2400" dirty="0" smtClean="0"/>
              <a:t> </a:t>
            </a:r>
            <a:r>
              <a:rPr lang="en-US" sz="2400" dirty="0" err="1" smtClean="0"/>
              <a:t>смањење</a:t>
            </a:r>
            <a:r>
              <a:rPr lang="en-US" sz="2400" dirty="0" smtClean="0"/>
              <a:t> </a:t>
            </a:r>
            <a:r>
              <a:rPr lang="en-US" sz="2400" dirty="0" err="1" smtClean="0"/>
              <a:t>активности</a:t>
            </a:r>
            <a:r>
              <a:rPr lang="en-US" sz="2400" dirty="0" smtClean="0"/>
              <a:t> у </a:t>
            </a:r>
            <a:r>
              <a:rPr lang="en-US" sz="2400" dirty="0" err="1" smtClean="0"/>
              <a:t>старости</a:t>
            </a:r>
            <a:r>
              <a:rPr lang="sr-Cyrl-RS" sz="2400" dirty="0" smtClean="0"/>
              <a:t> (посебно оксидационе реакције)</a:t>
            </a:r>
            <a:r>
              <a:rPr lang="en-US" sz="2400" dirty="0" smtClean="0"/>
              <a:t>, </a:t>
            </a:r>
            <a:r>
              <a:rPr lang="en-US" sz="2400" dirty="0" err="1" smtClean="0"/>
              <a:t>док</a:t>
            </a:r>
            <a:r>
              <a:rPr lang="en-US" sz="2400" dirty="0" smtClean="0"/>
              <a:t> </a:t>
            </a:r>
            <a:r>
              <a:rPr lang="en-US" sz="2400" dirty="0" err="1" smtClean="0"/>
              <a:t>се</a:t>
            </a:r>
            <a:r>
              <a:rPr lang="en-US" sz="2400" dirty="0" smtClean="0"/>
              <a:t> </a:t>
            </a:r>
            <a:r>
              <a:rPr lang="en-US" sz="2400" dirty="0" err="1" smtClean="0"/>
              <a:t>активност</a:t>
            </a:r>
            <a:r>
              <a:rPr lang="en-US" sz="2400" dirty="0" smtClean="0"/>
              <a:t> </a:t>
            </a:r>
            <a:r>
              <a:rPr lang="en-US" sz="2400" dirty="0" err="1" smtClean="0"/>
              <a:t>ензима</a:t>
            </a:r>
            <a:r>
              <a:rPr lang="en-US" sz="2400" dirty="0" smtClean="0"/>
              <a:t> </a:t>
            </a:r>
            <a:r>
              <a:rPr lang="en-US" sz="2400" dirty="0" err="1" smtClean="0"/>
              <a:t>фазе</a:t>
            </a:r>
            <a:r>
              <a:rPr lang="en-US" sz="2400" dirty="0" smtClean="0"/>
              <a:t> II </a:t>
            </a:r>
            <a:r>
              <a:rPr lang="sr-Cyrl-RS" sz="2400" dirty="0" smtClean="0"/>
              <a:t>(коњугација) </a:t>
            </a:r>
            <a:r>
              <a:rPr lang="en-US" sz="2400" dirty="0" err="1" smtClean="0"/>
              <a:t>не</a:t>
            </a:r>
            <a:r>
              <a:rPr lang="en-US" sz="2400" dirty="0" smtClean="0"/>
              <a:t> </a:t>
            </a:r>
            <a:r>
              <a:rPr lang="en-US" sz="2400" dirty="0" err="1" smtClean="0"/>
              <a:t>мења</a:t>
            </a:r>
            <a:r>
              <a:rPr lang="sr-Cyrl-RS" sz="2400" dirty="0" smtClean="0"/>
              <a:t> значајно</a:t>
            </a:r>
          </a:p>
          <a:p>
            <a:pPr lvl="1">
              <a:defRPr/>
            </a:pPr>
            <a:r>
              <a:rPr lang="sr-Cyrl-RS" sz="2400" dirty="0" smtClean="0">
                <a:ea typeface="+mn-ea"/>
                <a:cs typeface="+mn-cs"/>
              </a:rPr>
              <a:t>Значајно за бензодиазепине нпр.: диазепам се разграђује у јетри путем ЦИП450, док се лоразепам директно коњугује</a:t>
            </a:r>
            <a:endParaRPr lang="en-US" sz="2400" dirty="0" smtClean="0"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Потенцијални проблеми приликом примене лекова код деце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291264" cy="4570412"/>
          </a:xfrm>
        </p:spPr>
        <p:txBody>
          <a:bodyPr/>
          <a:lstStyle/>
          <a:p>
            <a:r>
              <a:rPr lang="sr-Cyrl-CS" sz="2800" dirty="0" smtClean="0"/>
              <a:t>Измене фармакокинетике и фармакодинамике лекова у односу на одрасле</a:t>
            </a:r>
          </a:p>
          <a:p>
            <a:r>
              <a:rPr lang="sr-Cyrl-CS" sz="2800" dirty="0" smtClean="0"/>
              <a:t>За велики број одобрених лекова не постоје премаркетиншке студије испитивања на деци</a:t>
            </a:r>
          </a:p>
          <a:p>
            <a:r>
              <a:rPr lang="sr-Cyrl-CS" sz="2800" dirty="0" smtClean="0"/>
              <a:t>Екстраполација доза које се примењују код одраслих често је </a:t>
            </a:r>
            <a:r>
              <a:rPr lang="sr-Cyrl-RS" sz="2800" dirty="0" smtClean="0"/>
              <a:t>непоуздана</a:t>
            </a:r>
            <a:endParaRPr lang="sr-Cyrl-CS" sz="2800" dirty="0" smtClean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Метаболизам лекова код старих особа</a:t>
            </a:r>
          </a:p>
        </p:txBody>
      </p:sp>
      <p:sp>
        <p:nvSpPr>
          <p:cNvPr id="1638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smtClean="0"/>
              <a:t>Због великог функционалног капацитета јетре њена метаболичка и елиминациона функција у старости се не смањује значајно за већину лекова</a:t>
            </a:r>
          </a:p>
          <a:p>
            <a:r>
              <a:rPr lang="en-US" sz="2400" smtClean="0"/>
              <a:t>Изузетак су лекови који се толико брзо метаболишу у јетри да им брзина елиминације највише зависи од протока крви кроз јетру (нпр. пропранолол, верапамил, лидокаин, морфијум, амитриптилин и сл.)</a:t>
            </a:r>
          </a:p>
          <a:p>
            <a:r>
              <a:rPr lang="en-US" sz="2400" smtClean="0"/>
              <a:t>С друге стране, треба водити рачуна и о про-лековима који постају активни након трансформације у јетри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Елиминација лекова код старих особа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362950" cy="4525962"/>
          </a:xfrm>
        </p:spPr>
        <p:txBody>
          <a:bodyPr/>
          <a:lstStyle/>
          <a:p>
            <a:pPr>
              <a:defRPr/>
            </a:pPr>
            <a:r>
              <a:rPr lang="sr-Cyrl-RS" sz="2400" dirty="0" smtClean="0"/>
              <a:t>Смањена екскреторна функција бубрега: </a:t>
            </a:r>
          </a:p>
          <a:p>
            <a:pPr lvl="1">
              <a:defRPr/>
            </a:pPr>
            <a:r>
              <a:rPr lang="sr-Cyrl-RS" sz="2400" dirty="0" smtClean="0"/>
              <a:t>Смањење протока крви кроз бубреге</a:t>
            </a:r>
          </a:p>
          <a:p>
            <a:pPr lvl="1">
              <a:defRPr/>
            </a:pPr>
            <a:r>
              <a:rPr lang="sr-Cyrl-RS" sz="2400" dirty="0" smtClean="0">
                <a:ea typeface="+mn-ea"/>
                <a:cs typeface="+mn-cs"/>
              </a:rPr>
              <a:t>С</a:t>
            </a:r>
            <a:r>
              <a:rPr lang="en-US" sz="2400" dirty="0" err="1" smtClean="0">
                <a:ea typeface="+mn-ea"/>
                <a:cs typeface="+mn-cs"/>
              </a:rPr>
              <a:t>мање</a:t>
            </a:r>
            <a:r>
              <a:rPr lang="sr-Cyrl-RS" sz="2400" dirty="0" smtClean="0">
                <a:ea typeface="+mn-ea"/>
                <a:cs typeface="+mn-cs"/>
              </a:rPr>
              <a:t>ње</a:t>
            </a:r>
            <a:r>
              <a:rPr lang="en-US" sz="2400" dirty="0" smtClean="0">
                <a:ea typeface="+mn-ea"/>
                <a:cs typeface="+mn-cs"/>
              </a:rPr>
              <a:t> </a:t>
            </a:r>
            <a:r>
              <a:rPr lang="en-US" sz="2400" dirty="0" err="1" smtClean="0">
                <a:ea typeface="+mn-ea"/>
                <a:cs typeface="+mn-cs"/>
              </a:rPr>
              <a:t>брзина</a:t>
            </a:r>
            <a:r>
              <a:rPr lang="en-US" sz="2400" dirty="0" smtClean="0">
                <a:ea typeface="+mn-ea"/>
                <a:cs typeface="+mn-cs"/>
              </a:rPr>
              <a:t> </a:t>
            </a:r>
            <a:r>
              <a:rPr lang="en-US" sz="2400" dirty="0" err="1" smtClean="0">
                <a:ea typeface="+mn-ea"/>
                <a:cs typeface="+mn-cs"/>
              </a:rPr>
              <a:t>гломеруларне</a:t>
            </a:r>
            <a:r>
              <a:rPr lang="en-US" sz="2400" dirty="0" smtClean="0">
                <a:ea typeface="+mn-ea"/>
                <a:cs typeface="+mn-cs"/>
              </a:rPr>
              <a:t> </a:t>
            </a:r>
            <a:r>
              <a:rPr lang="en-US" sz="2400" dirty="0" err="1" smtClean="0">
                <a:ea typeface="+mn-ea"/>
                <a:cs typeface="+mn-cs"/>
              </a:rPr>
              <a:t>филтрације</a:t>
            </a:r>
            <a:endParaRPr lang="sr-Cyrl-RS" sz="2400" dirty="0" smtClean="0">
              <a:ea typeface="+mn-ea"/>
              <a:cs typeface="+mn-cs"/>
            </a:endParaRPr>
          </a:p>
          <a:p>
            <a:pPr lvl="1">
              <a:defRPr/>
            </a:pPr>
            <a:r>
              <a:rPr lang="sr-Cyrl-RS" sz="2400" dirty="0" smtClean="0">
                <a:ea typeface="+mn-ea"/>
                <a:cs typeface="+mn-cs"/>
              </a:rPr>
              <a:t>С</a:t>
            </a:r>
            <a:r>
              <a:rPr lang="en-US" sz="2400" dirty="0" err="1" smtClean="0">
                <a:ea typeface="+mn-ea"/>
                <a:cs typeface="+mn-cs"/>
              </a:rPr>
              <a:t>мање</a:t>
            </a:r>
            <a:r>
              <a:rPr lang="sr-Cyrl-RS" sz="2400" dirty="0" smtClean="0">
                <a:ea typeface="+mn-ea"/>
                <a:cs typeface="+mn-cs"/>
              </a:rPr>
              <a:t>ње</a:t>
            </a:r>
            <a:r>
              <a:rPr lang="en-US" sz="2400" dirty="0" smtClean="0">
                <a:ea typeface="+mn-ea"/>
                <a:cs typeface="+mn-cs"/>
              </a:rPr>
              <a:t> </a:t>
            </a:r>
            <a:r>
              <a:rPr lang="en-US" sz="2400" dirty="0" err="1" smtClean="0">
                <a:ea typeface="+mn-ea"/>
                <a:cs typeface="+mn-cs"/>
              </a:rPr>
              <a:t>секреторне</a:t>
            </a:r>
            <a:r>
              <a:rPr lang="en-US" sz="2400" dirty="0" smtClean="0">
                <a:ea typeface="+mn-ea"/>
                <a:cs typeface="+mn-cs"/>
              </a:rPr>
              <a:t> </a:t>
            </a:r>
            <a:r>
              <a:rPr lang="en-US" sz="2400" dirty="0" err="1" smtClean="0">
                <a:ea typeface="+mn-ea"/>
                <a:cs typeface="+mn-cs"/>
              </a:rPr>
              <a:t>активности</a:t>
            </a:r>
            <a:r>
              <a:rPr lang="en-US" sz="2400" dirty="0" smtClean="0">
                <a:ea typeface="+mn-ea"/>
                <a:cs typeface="+mn-cs"/>
              </a:rPr>
              <a:t> </a:t>
            </a:r>
            <a:r>
              <a:rPr lang="en-US" sz="2400" dirty="0" err="1" smtClean="0">
                <a:ea typeface="+mn-ea"/>
                <a:cs typeface="+mn-cs"/>
              </a:rPr>
              <a:t>тубула</a:t>
            </a:r>
            <a:endParaRPr lang="sr-Cyrl-RS" sz="2400" dirty="0" smtClean="0">
              <a:ea typeface="+mn-ea"/>
              <a:cs typeface="+mn-cs"/>
            </a:endParaRPr>
          </a:p>
          <a:p>
            <a:pPr lvl="1">
              <a:defRPr/>
            </a:pPr>
            <a:r>
              <a:rPr lang="sr-Cyrl-RS" sz="2400" dirty="0" smtClean="0">
                <a:ea typeface="+mn-ea"/>
                <a:cs typeface="+mn-cs"/>
              </a:rPr>
              <a:t>М</a:t>
            </a:r>
            <a:r>
              <a:rPr lang="en-US" sz="2400" dirty="0" err="1" smtClean="0">
                <a:ea typeface="+mn-ea"/>
                <a:cs typeface="+mn-cs"/>
              </a:rPr>
              <a:t>ањ</a:t>
            </a:r>
            <a:r>
              <a:rPr lang="sr-Cyrl-RS" sz="2400" dirty="0" smtClean="0">
                <a:ea typeface="+mn-ea"/>
                <a:cs typeface="+mn-cs"/>
              </a:rPr>
              <a:t>и</a:t>
            </a:r>
            <a:r>
              <a:rPr lang="en-US" sz="2400" dirty="0" smtClean="0">
                <a:ea typeface="+mn-ea"/>
                <a:cs typeface="+mn-cs"/>
              </a:rPr>
              <a:t> </a:t>
            </a:r>
            <a:r>
              <a:rPr lang="en-US" sz="2400" dirty="0" err="1" smtClean="0">
                <a:ea typeface="+mn-ea"/>
                <a:cs typeface="+mn-cs"/>
              </a:rPr>
              <a:t>број</a:t>
            </a:r>
            <a:r>
              <a:rPr lang="en-US" sz="2400" dirty="0" smtClean="0">
                <a:ea typeface="+mn-ea"/>
                <a:cs typeface="+mn-cs"/>
              </a:rPr>
              <a:t> </a:t>
            </a:r>
            <a:r>
              <a:rPr lang="en-US" sz="2400" dirty="0" err="1" smtClean="0">
                <a:ea typeface="+mn-ea"/>
                <a:cs typeface="+mn-cs"/>
              </a:rPr>
              <a:t>функционалних</a:t>
            </a:r>
            <a:r>
              <a:rPr lang="en-US" sz="2400" dirty="0" smtClean="0">
                <a:ea typeface="+mn-ea"/>
                <a:cs typeface="+mn-cs"/>
              </a:rPr>
              <a:t> </a:t>
            </a:r>
            <a:r>
              <a:rPr lang="en-US" sz="2400" dirty="0" err="1" smtClean="0">
                <a:ea typeface="+mn-ea"/>
                <a:cs typeface="+mn-cs"/>
              </a:rPr>
              <a:t>нефрона</a:t>
            </a:r>
            <a:endParaRPr lang="sr-Cyrl-RS" sz="2400" dirty="0" smtClean="0">
              <a:ea typeface="+mn-ea"/>
              <a:cs typeface="+mn-cs"/>
            </a:endParaRPr>
          </a:p>
          <a:p>
            <a:pPr>
              <a:defRPr/>
            </a:pPr>
            <a:r>
              <a:rPr lang="sr-Cyrl-RS" sz="2400" dirty="0" smtClean="0"/>
              <a:t>Од 36. године живота клиренс креатинина сваке године опада за око 1%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Елиминација лекова код старих особа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sr-Cyrl-RS" sz="2400" dirty="0" smtClean="0"/>
              <a:t>Лекови који се у великој мери неимењени излучују урином захтевају смањење дозе:</a:t>
            </a:r>
          </a:p>
          <a:p>
            <a:pPr lvl="1">
              <a:defRPr/>
            </a:pPr>
            <a:r>
              <a:rPr lang="sr-Cyrl-RS" sz="2400" dirty="0" smtClean="0"/>
              <a:t>Општи принцип је да се доза смањи за онолико процената за колико старост пацијента прелази 40-у годину</a:t>
            </a:r>
            <a:endParaRPr lang="sr-Cyrl-RS" sz="2400" dirty="0" smtClean="0">
              <a:ea typeface="+mn-ea"/>
              <a:cs typeface="+mn-cs"/>
            </a:endParaRPr>
          </a:p>
          <a:p>
            <a:pPr lvl="1">
              <a:defRPr/>
            </a:pPr>
            <a:r>
              <a:rPr lang="sr-Cyrl-RS" sz="2400" dirty="0" smtClean="0"/>
              <a:t>Примери таквих лекова су: пеницилини, цефалоспорини, аминогликозиди, ципрофлоксацин, ацикловир, ранитидин и др.</a:t>
            </a:r>
          </a:p>
          <a:p>
            <a:pPr>
              <a:defRPr/>
            </a:pPr>
            <a:r>
              <a:rPr lang="sr-Cyrl-RS" sz="2400" dirty="0" smtClean="0"/>
              <a:t>Посебан опрез: активни метаболити лека који се излучују преко бубрега (бензодиазепини, опиодни аналгетици и сл.)</a:t>
            </a:r>
            <a:endParaRPr lang="en-US" sz="2400" dirty="0" smtClean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smtClean="0"/>
              <a:t>Утицај могућих измена фармакокинетике лекова код старих на одлуку о лечењу </a:t>
            </a:r>
          </a:p>
        </p:txBody>
      </p:sp>
      <p:sp>
        <p:nvSpPr>
          <p:cNvPr id="19459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435975" cy="4570412"/>
          </a:xfrm>
        </p:spPr>
        <p:txBody>
          <a:bodyPr/>
          <a:lstStyle/>
          <a:p>
            <a:r>
              <a:rPr lang="en-US" sz="2400" smtClean="0"/>
              <a:t>Избор лека, његово дозирање и начин примене увек разматрати од случаја до случаја! </a:t>
            </a:r>
          </a:p>
          <a:p>
            <a:r>
              <a:rPr lang="en-US" sz="2400" smtClean="0"/>
              <a:t>Поред претходно наведених физиолошки условљених измена, у обзир обавезно узети и:</a:t>
            </a:r>
          </a:p>
          <a:p>
            <a:pPr lvl="1"/>
            <a:r>
              <a:rPr lang="en-US" sz="2400" smtClean="0"/>
              <a:t>Утицај постојећих болести (нпр. смањена функција јетре и бубрега код болесника са хроничном срчаном инсуфицијенцијом)</a:t>
            </a:r>
          </a:p>
          <a:p>
            <a:pPr lvl="1"/>
            <a:r>
              <a:rPr lang="en-US" sz="2400" smtClean="0"/>
              <a:t>Карактеристике самог лека (терапијска ширина, активни метаболити, линеарна или сатурациона кинетика елиминације)*</a:t>
            </a:r>
          </a:p>
          <a:p>
            <a:pPr>
              <a:buFontTx/>
              <a:buNone/>
            </a:pPr>
            <a:r>
              <a:rPr lang="en-US" sz="1800" i="1" smtClean="0"/>
              <a:t>* Најпоузданији подаци о леку налазе се у сажетку карактеристика - SPC (www.alims.gov.rs)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Ефикасност лекова у старијем животном добу</a:t>
            </a:r>
          </a:p>
        </p:txBody>
      </p:sp>
      <p:sp>
        <p:nvSpPr>
          <p:cNvPr id="2457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smtClean="0"/>
              <a:t>Може бити измењена у различитом степену услед промене фармакокинетике, фармакодинамике или оба наведена разлога</a:t>
            </a:r>
          </a:p>
          <a:p>
            <a:r>
              <a:rPr lang="en-US" sz="2400" smtClean="0"/>
              <a:t>Значајан утицај на изостанак жељеног терапијског ефекта има лоша комплијанса болесника, услед:</a:t>
            </a:r>
          </a:p>
          <a:p>
            <a:pPr lvl="1"/>
            <a:r>
              <a:rPr lang="en-US" sz="2400" smtClean="0"/>
              <a:t>Н</a:t>
            </a:r>
            <a:r>
              <a:rPr lang="it-IT" sz="2400" smtClean="0"/>
              <a:t>еспособност</a:t>
            </a:r>
            <a:r>
              <a:rPr lang="en-US" sz="2400" smtClean="0"/>
              <a:t>и</a:t>
            </a:r>
            <a:r>
              <a:rPr lang="it-IT" sz="2400" smtClean="0"/>
              <a:t> разумевања инструкција лекара и/или упутства о примени лека</a:t>
            </a:r>
            <a:r>
              <a:rPr lang="en-US" sz="2400" smtClean="0"/>
              <a:t> (когнитивне измене, ментална обољења, чулна оштећења)</a:t>
            </a:r>
          </a:p>
          <a:p>
            <a:pPr lvl="1"/>
            <a:r>
              <a:rPr lang="en-US" sz="2400" smtClean="0"/>
              <a:t>Неприхватљивих нежељених реакција на лек</a:t>
            </a:r>
          </a:p>
          <a:p>
            <a:pPr lvl="1"/>
            <a:r>
              <a:rPr lang="en-US" sz="2400" smtClean="0"/>
              <a:t>Немогућности болесника да плати лек</a:t>
            </a:r>
          </a:p>
          <a:p>
            <a:pPr lvl="1"/>
            <a:endParaRPr lang="en-US" sz="2000" smtClean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Нежељена дејства лекова у старијој животној доби </a:t>
            </a:r>
          </a:p>
        </p:txBody>
      </p:sp>
      <p:sp>
        <p:nvSpPr>
          <p:cNvPr id="2560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smtClean="0"/>
              <a:t>Знатно су чешћа у старијој животној доби, посебно она из категорије дозно зависних (“превентабилних”):</a:t>
            </a:r>
          </a:p>
          <a:p>
            <a:pPr lvl="1"/>
            <a:r>
              <a:rPr lang="en-US" sz="2400" smtClean="0"/>
              <a:t>Старе особе чине 50% од укупног броја пацијената који бивају хоспитализовани због нежељених дејстава лекова</a:t>
            </a:r>
          </a:p>
          <a:p>
            <a:pPr lvl="1"/>
            <a:r>
              <a:rPr lang="en-US" sz="2400" smtClean="0"/>
              <a:t>Озбиљна нежељена дејства (смртни исход, хоспитализација и др.) су двоструко учесталија код старих у односу на популацију млађих одраслих особа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Нежељена дејства лекова у старијој животној доби </a:t>
            </a:r>
          </a:p>
        </p:txBody>
      </p:sp>
      <p:sp>
        <p:nvSpPr>
          <p:cNvPr id="26627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435975" cy="4525962"/>
          </a:xfrm>
        </p:spPr>
        <p:txBody>
          <a:bodyPr/>
          <a:lstStyle/>
          <a:p>
            <a:r>
              <a:rPr lang="en-US" sz="2400" smtClean="0"/>
              <a:t>Разлози веће учесталости:</a:t>
            </a:r>
          </a:p>
          <a:p>
            <a:pPr lvl="1"/>
            <a:r>
              <a:rPr lang="en-US" sz="2400" smtClean="0"/>
              <a:t>Велики обим употреба лекова, веома честа је комедикација, али и полифармација (симултана употреба 5 и више лекова)</a:t>
            </a:r>
          </a:p>
          <a:p>
            <a:pPr lvl="1"/>
            <a:r>
              <a:rPr lang="en-US" sz="2400" smtClean="0"/>
              <a:t>Неправилна употреба лекова (контраиндиковани или непотребни лекови, погрешна доза, начин и дужина примене, лоша комплијанса)</a:t>
            </a:r>
          </a:p>
          <a:p>
            <a:pPr lvl="1"/>
            <a:r>
              <a:rPr lang="en-US" sz="2400" smtClean="0"/>
              <a:t>Повећана осетљивост болесника</a:t>
            </a:r>
          </a:p>
          <a:p>
            <a:pPr lvl="1"/>
            <a:r>
              <a:rPr lang="en-US" sz="2400" smtClean="0"/>
              <a:t>Ослабљена елиминација лекова</a:t>
            </a:r>
          </a:p>
          <a:p>
            <a:pPr lvl="1"/>
            <a:r>
              <a:rPr lang="en-US" sz="2400" smtClean="0"/>
              <a:t>Лек-лек, односно лек-болест интеракције</a:t>
            </a:r>
          </a:p>
          <a:p>
            <a:pPr lvl="1"/>
            <a:r>
              <a:rPr lang="en-US" sz="2400" smtClean="0"/>
              <a:t>Животне навике (исхрана, физичка активност и др.)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Нежељена дејства лекова у старијој животној доби </a:t>
            </a:r>
          </a:p>
        </p:txBody>
      </p:sp>
      <p:sp>
        <p:nvSpPr>
          <p:cNvPr id="2765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smtClean="0"/>
              <a:t>“Прописивачка каскада”: примена новог(их) лека(ова) у циљу сузбијања нежељених ефеката претходно примењене терапије</a:t>
            </a:r>
          </a:p>
          <a:p>
            <a:r>
              <a:rPr lang="en-US" sz="2400" smtClean="0"/>
              <a:t>С друге стране, неоправдан страх од нежељених дејстава лекова доводи до непрописивања лекова који су потребни пацијенту</a:t>
            </a:r>
          </a:p>
          <a:p>
            <a:r>
              <a:rPr lang="en-US" sz="2400" smtClean="0"/>
              <a:t>Последице: повећање морбидитета и морталитета, значајно додатно економско оптерећење </a:t>
            </a:r>
          </a:p>
          <a:p>
            <a:r>
              <a:rPr lang="en-US" sz="2400" smtClean="0"/>
              <a:t>Генерално, последице нежељених дејстава лекова су теже него код млађих одраслих особа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Основни принципи рационалне примене лекова код старих особа</a:t>
            </a:r>
          </a:p>
        </p:txBody>
      </p:sp>
      <p:sp>
        <p:nvSpPr>
          <p:cNvPr id="307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sz="2400" smtClean="0"/>
              <a:t>Лекове прописивати једино у случају неефикасности нефармаколошких процедура</a:t>
            </a:r>
            <a:r>
              <a:rPr lang="en-US" sz="2400" smtClean="0"/>
              <a:t> (само онда када је неопходно)</a:t>
            </a:r>
          </a:p>
          <a:p>
            <a:r>
              <a:rPr lang="en-US" sz="2400" smtClean="0"/>
              <a:t>Треба прописивати само оне лекове чију фармакокинетику добро познајемо</a:t>
            </a:r>
          </a:p>
          <a:p>
            <a:r>
              <a:rPr lang="en-US" sz="2400" smtClean="0"/>
              <a:t>Избор лека заснивати на претходном терапијском искуству уколико оно постоји</a:t>
            </a:r>
          </a:p>
          <a:p>
            <a:r>
              <a:rPr lang="en-US" sz="2400" smtClean="0"/>
              <a:t>Лечење прилагодити индивидуалним потребама и карактеристикама болесника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Основни принципи рационалне примене лекова код старих особа</a:t>
            </a:r>
          </a:p>
        </p:txBody>
      </p:sp>
      <p:sp>
        <p:nvSpPr>
          <p:cNvPr id="3174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err="1" smtClean="0"/>
              <a:t>Прописивати</a:t>
            </a:r>
            <a:r>
              <a:rPr lang="en-US" sz="2400" dirty="0" smtClean="0"/>
              <a:t> </a:t>
            </a:r>
            <a:r>
              <a:rPr lang="en-US" sz="2400" dirty="0" err="1" smtClean="0"/>
              <a:t>што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могуће</a:t>
            </a:r>
            <a:r>
              <a:rPr lang="en-US" sz="2400" dirty="0" smtClean="0"/>
              <a:t> </a:t>
            </a:r>
            <a:r>
              <a:rPr lang="en-US" sz="2400" dirty="0" err="1" smtClean="0"/>
              <a:t>мање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лекова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истог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пацијента</a:t>
            </a:r>
            <a:endParaRPr lang="en-US" sz="2400" dirty="0" smtClean="0"/>
          </a:p>
          <a:p>
            <a:r>
              <a:rPr lang="en-US" sz="2400" dirty="0" smtClean="0"/>
              <a:t>“Start low, go slow”:</a:t>
            </a:r>
          </a:p>
          <a:p>
            <a:pPr lvl="1"/>
            <a:r>
              <a:rPr lang="en-US" sz="2400" dirty="0" err="1" smtClean="0"/>
              <a:t>Лечење</a:t>
            </a:r>
            <a:r>
              <a:rPr lang="en-US" sz="2400" dirty="0" smtClean="0"/>
              <a:t> </a:t>
            </a:r>
            <a:r>
              <a:rPr lang="en-US" sz="2400" dirty="0" err="1" smtClean="0"/>
              <a:t>започети</a:t>
            </a:r>
            <a:r>
              <a:rPr lang="en-US" sz="2400" dirty="0" smtClean="0"/>
              <a:t> </a:t>
            </a:r>
            <a:r>
              <a:rPr lang="it-IT" sz="2400" dirty="0" smtClean="0"/>
              <a:t>најнижом препорученом дозом</a:t>
            </a:r>
            <a:endParaRPr lang="en-US" sz="2400" dirty="0" smtClean="0"/>
          </a:p>
          <a:p>
            <a:pPr lvl="1"/>
            <a:r>
              <a:rPr lang="en-US" sz="2400" dirty="0" err="1" smtClean="0"/>
              <a:t>Према</a:t>
            </a:r>
            <a:r>
              <a:rPr lang="en-US" sz="2400" dirty="0" smtClean="0"/>
              <a:t> </a:t>
            </a:r>
            <a:r>
              <a:rPr lang="en-US" sz="2400" dirty="0" err="1" smtClean="0"/>
              <a:t>потреби</a:t>
            </a:r>
            <a:r>
              <a:rPr lang="en-US" sz="2400" dirty="0" smtClean="0"/>
              <a:t>, </a:t>
            </a:r>
            <a:r>
              <a:rPr lang="en-US" sz="2400" dirty="0" err="1" smtClean="0"/>
              <a:t>дозу</a:t>
            </a:r>
            <a:r>
              <a:rPr lang="en-US" sz="2400" dirty="0" smtClean="0"/>
              <a:t> </a:t>
            </a:r>
            <a:r>
              <a:rPr lang="en-US" sz="2400" dirty="0" err="1" smtClean="0"/>
              <a:t>постепено</a:t>
            </a:r>
            <a:r>
              <a:rPr lang="en-US" sz="2400" dirty="0" smtClean="0"/>
              <a:t> </a:t>
            </a:r>
            <a:r>
              <a:rPr lang="en-US" sz="2400" dirty="0" err="1" smtClean="0"/>
              <a:t>повећавати</a:t>
            </a:r>
            <a:endParaRPr lang="en-US" sz="2400" dirty="0" smtClean="0"/>
          </a:p>
          <a:p>
            <a:pPr lvl="1"/>
            <a:r>
              <a:rPr lang="en-US" sz="2400" dirty="0" err="1" smtClean="0"/>
              <a:t>Увек</a:t>
            </a:r>
            <a:r>
              <a:rPr lang="en-US" sz="2400" dirty="0" smtClean="0"/>
              <a:t> </a:t>
            </a:r>
            <a:r>
              <a:rPr lang="en-US" sz="2400" dirty="0" err="1" smtClean="0"/>
              <a:t>ординирати</a:t>
            </a:r>
            <a:r>
              <a:rPr lang="en-US" sz="2400" dirty="0" smtClean="0"/>
              <a:t> </a:t>
            </a:r>
            <a:r>
              <a:rPr lang="en-US" sz="2400" dirty="0" err="1" smtClean="0"/>
              <a:t>најмању</a:t>
            </a:r>
            <a:r>
              <a:rPr lang="en-US" sz="2400" dirty="0" smtClean="0"/>
              <a:t> </a:t>
            </a:r>
            <a:r>
              <a:rPr lang="en-US" sz="2400" dirty="0" err="1" smtClean="0"/>
              <a:t>ефективну</a:t>
            </a:r>
            <a:r>
              <a:rPr lang="en-US" sz="2400" dirty="0" smtClean="0"/>
              <a:t> </a:t>
            </a:r>
            <a:r>
              <a:rPr lang="en-US" sz="2400" dirty="0" err="1" smtClean="0"/>
              <a:t>дозу</a:t>
            </a:r>
            <a:endParaRPr lang="en-US" sz="2400" dirty="0" smtClean="0"/>
          </a:p>
          <a:p>
            <a:r>
              <a:rPr lang="en-US" sz="2400" dirty="0" err="1" smtClean="0"/>
              <a:t>Ако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могуће</a:t>
            </a:r>
            <a:r>
              <a:rPr lang="en-US" sz="2400" dirty="0" smtClean="0"/>
              <a:t>, </a:t>
            </a:r>
            <a:r>
              <a:rPr lang="en-US" sz="2400" dirty="0" err="1" smtClean="0"/>
              <a:t>избегавати</a:t>
            </a:r>
            <a:r>
              <a:rPr lang="en-US" sz="2400" dirty="0" smtClean="0"/>
              <a:t> </a:t>
            </a:r>
            <a:r>
              <a:rPr lang="en-US" sz="2400" dirty="0" err="1" smtClean="0"/>
              <a:t>лекове</a:t>
            </a:r>
            <a:r>
              <a:rPr lang="en-US" sz="2400" dirty="0" smtClean="0"/>
              <a:t> </a:t>
            </a:r>
            <a:r>
              <a:rPr lang="en-US" sz="2400" dirty="0" err="1" smtClean="0"/>
              <a:t>чија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примена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носи</a:t>
            </a:r>
            <a:r>
              <a:rPr lang="en-US" sz="2400" dirty="0" smtClean="0"/>
              <a:t> </a:t>
            </a:r>
            <a:r>
              <a:rPr lang="en-US" sz="2400" dirty="0" err="1" smtClean="0"/>
              <a:t>висок</a:t>
            </a:r>
            <a:r>
              <a:rPr lang="en-US" sz="2400" dirty="0" smtClean="0"/>
              <a:t> </a:t>
            </a:r>
            <a:r>
              <a:rPr lang="en-US" sz="2400" dirty="0" err="1" smtClean="0"/>
              <a:t>ризик</a:t>
            </a:r>
            <a:r>
              <a:rPr lang="en-US" sz="2400" dirty="0" smtClean="0"/>
              <a:t> </a:t>
            </a:r>
            <a:r>
              <a:rPr lang="en-US" sz="2400" dirty="0" err="1" smtClean="0"/>
              <a:t>од</a:t>
            </a:r>
            <a:r>
              <a:rPr lang="en-US" sz="2400" dirty="0" smtClean="0"/>
              <a:t> </a:t>
            </a:r>
            <a:r>
              <a:rPr lang="en-US" sz="2400" dirty="0" err="1" smtClean="0"/>
              <a:t>озбиљних</a:t>
            </a:r>
            <a:r>
              <a:rPr lang="en-US" sz="2400" dirty="0" smtClean="0"/>
              <a:t> </a:t>
            </a:r>
            <a:r>
              <a:rPr lang="en-US" sz="2400" dirty="0" err="1" smtClean="0"/>
              <a:t>нежељених</a:t>
            </a:r>
            <a:r>
              <a:rPr lang="en-US" sz="2400" dirty="0" smtClean="0"/>
              <a:t> </a:t>
            </a:r>
            <a:r>
              <a:rPr lang="en-US" sz="2400" dirty="0" err="1" smtClean="0"/>
              <a:t>дејстава</a:t>
            </a:r>
            <a:endParaRPr lang="en-US" sz="2400" dirty="0" smtClean="0"/>
          </a:p>
          <a:p>
            <a:r>
              <a:rPr lang="en-US" sz="2400" dirty="0" err="1" smtClean="0"/>
              <a:t>Увек</a:t>
            </a:r>
            <a:r>
              <a:rPr lang="en-US" sz="2400" dirty="0" smtClean="0"/>
              <a:t> </a:t>
            </a:r>
            <a:r>
              <a:rPr lang="en-US" sz="2400" dirty="0" err="1" smtClean="0"/>
              <a:t>прописати</a:t>
            </a:r>
            <a:r>
              <a:rPr lang="en-US" sz="2400" dirty="0" smtClean="0"/>
              <a:t> </a:t>
            </a:r>
            <a:r>
              <a:rPr lang="en-US" sz="2400" dirty="0" err="1" smtClean="0"/>
              <a:t>најјефтинији</a:t>
            </a:r>
            <a:r>
              <a:rPr lang="en-US" sz="2400" dirty="0" smtClean="0"/>
              <a:t> </a:t>
            </a:r>
            <a:r>
              <a:rPr lang="en-US" sz="2400" dirty="0" err="1" smtClean="0"/>
              <a:t>лек</a:t>
            </a:r>
            <a:r>
              <a:rPr lang="en-US" sz="2400" dirty="0" smtClean="0"/>
              <a:t> </a:t>
            </a:r>
            <a:r>
              <a:rPr lang="en-US" sz="2400" dirty="0" err="1" smtClean="0"/>
              <a:t>из</a:t>
            </a:r>
            <a:r>
              <a:rPr lang="en-US" sz="2400" dirty="0" smtClean="0"/>
              <a:t> </a:t>
            </a:r>
            <a:r>
              <a:rPr lang="en-US" sz="2400" dirty="0" err="1" smtClean="0"/>
              <a:t>групе</a:t>
            </a:r>
            <a:r>
              <a:rPr lang="en-US" sz="2400" dirty="0" smtClean="0"/>
              <a:t> </a:t>
            </a:r>
            <a:r>
              <a:rPr lang="en-US" sz="2400" dirty="0" err="1" smtClean="0"/>
              <a:t>медикамената</a:t>
            </a:r>
            <a:r>
              <a:rPr lang="en-US" sz="2400" dirty="0" smtClean="0"/>
              <a:t> </a:t>
            </a:r>
            <a:r>
              <a:rPr lang="en-US" sz="2400" dirty="0" err="1" smtClean="0"/>
              <a:t>подједнаке</a:t>
            </a:r>
            <a:r>
              <a:rPr lang="en-US" sz="2400" dirty="0" smtClean="0"/>
              <a:t> </a:t>
            </a:r>
            <a:r>
              <a:rPr lang="en-US" sz="2400" dirty="0" err="1" smtClean="0"/>
              <a:t>ефикасности</a:t>
            </a:r>
            <a:r>
              <a:rPr lang="en-US" sz="2400" dirty="0" smtClean="0"/>
              <a:t> и </a:t>
            </a:r>
            <a:r>
              <a:rPr lang="en-US" sz="2400" dirty="0" err="1" smtClean="0"/>
              <a:t>безбедности</a:t>
            </a:r>
            <a:r>
              <a:rPr lang="en-US" sz="2400" dirty="0" smtClean="0"/>
              <a:t>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Потенцијални проблеми приликом примене лекова код деце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Честа је употреба ван индикационог подручја (</a:t>
            </a:r>
            <a:r>
              <a:rPr lang="en-US" sz="2800" dirty="0" smtClean="0"/>
              <a:t>“</a:t>
            </a:r>
            <a:r>
              <a:rPr lang="en-US" sz="2800" i="1" dirty="0" smtClean="0"/>
              <a:t>off-label</a:t>
            </a:r>
            <a:r>
              <a:rPr lang="en-US" sz="2800" dirty="0" smtClean="0"/>
              <a:t>”)</a:t>
            </a:r>
            <a:endParaRPr lang="sr-Cyrl-RS" sz="2800" dirty="0" smtClean="0"/>
          </a:p>
          <a:p>
            <a:r>
              <a:rPr lang="sr-Cyrl-RS" sz="2800" dirty="0" smtClean="0"/>
              <a:t>Често не постоје погодни фармацеутски облици за примену сходно узрасту детета</a:t>
            </a:r>
          </a:p>
          <a:p>
            <a:r>
              <a:rPr lang="sr-Cyrl-RS" sz="2800" dirty="0" smtClean="0"/>
              <a:t>Велике индивидуалне варијације по питању прихватања и употребе формулација за одрасле </a:t>
            </a:r>
            <a:endParaRPr lang="en-US" sz="28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Основни принципи рационалне примене лекова код старих особа</a:t>
            </a:r>
          </a:p>
        </p:txBody>
      </p:sp>
      <p:sp>
        <p:nvSpPr>
          <p:cNvPr id="3277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одговарајући</a:t>
            </a:r>
            <a:r>
              <a:rPr lang="en-US" sz="2400" dirty="0" smtClean="0"/>
              <a:t> </a:t>
            </a:r>
            <a:r>
              <a:rPr lang="en-US" sz="2400" dirty="0" err="1" smtClean="0"/>
              <a:t>начин</a:t>
            </a:r>
            <a:r>
              <a:rPr lang="en-US" sz="2400" dirty="0" smtClean="0"/>
              <a:t> </a:t>
            </a:r>
            <a:r>
              <a:rPr lang="en-US" sz="2400" dirty="0" err="1" smtClean="0"/>
              <a:t>упознати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пацијента</a:t>
            </a:r>
            <a:r>
              <a:rPr lang="en-US" sz="2400" dirty="0" smtClean="0"/>
              <a:t>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очекиваним</a:t>
            </a:r>
            <a:r>
              <a:rPr lang="en-US" sz="2400" dirty="0" smtClean="0"/>
              <a:t> </a:t>
            </a:r>
            <a:r>
              <a:rPr lang="en-US" sz="2400" dirty="0" err="1" smtClean="0"/>
              <a:t>ефектима</a:t>
            </a:r>
            <a:r>
              <a:rPr lang="en-US" sz="2400" dirty="0" smtClean="0"/>
              <a:t> </a:t>
            </a:r>
            <a:r>
              <a:rPr lang="en-US" sz="2400" dirty="0" err="1" smtClean="0"/>
              <a:t>лека</a:t>
            </a:r>
            <a:endParaRPr lang="en-US" sz="2400" dirty="0" smtClean="0"/>
          </a:p>
          <a:p>
            <a:r>
              <a:rPr lang="it-IT" sz="2400" dirty="0" smtClean="0"/>
              <a:t>Дужину трајања терапије ограничити на најмање могуће време</a:t>
            </a:r>
            <a:endParaRPr lang="en-US" sz="2400" dirty="0" smtClean="0"/>
          </a:p>
          <a:p>
            <a:r>
              <a:rPr lang="it-IT" sz="2400" dirty="0" smtClean="0"/>
              <a:t>Пажљиво пратити болесника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становишта</a:t>
            </a:r>
            <a:r>
              <a:rPr lang="en-US" sz="2400" dirty="0" smtClean="0"/>
              <a:t> </a:t>
            </a:r>
            <a:r>
              <a:rPr lang="en-US" sz="2400" dirty="0" err="1" smtClean="0"/>
              <a:t>комплијансе</a:t>
            </a:r>
            <a:r>
              <a:rPr lang="en-US" sz="2400" dirty="0" smtClean="0"/>
              <a:t> и </a:t>
            </a:r>
            <a:r>
              <a:rPr lang="it-IT" sz="2400" dirty="0" smtClean="0"/>
              <a:t>појаве нежељених дејстава</a:t>
            </a:r>
            <a:endParaRPr lang="sr-Cyrl-RS" sz="2400" dirty="0" smtClean="0"/>
          </a:p>
          <a:p>
            <a:r>
              <a:rPr lang="sr-Cyrl-RS" sz="2400" dirty="0" smtClean="0"/>
              <a:t>Користити експлицитне или имплицитне критеријуме приликом одређивања терапије</a:t>
            </a:r>
            <a:r>
              <a:rPr lang="en-US" sz="2400" dirty="0" smtClean="0"/>
              <a:t>, </a:t>
            </a:r>
            <a:r>
              <a:rPr lang="sr-Cyrl-RS" sz="2400" dirty="0" smtClean="0"/>
              <a:t>тј. процене адекватности прописивања (</a:t>
            </a:r>
            <a:r>
              <a:rPr lang="en-US" sz="2400" i="1" dirty="0" smtClean="0"/>
              <a:t>Beers criteria</a:t>
            </a:r>
            <a:r>
              <a:rPr lang="sr-Cyrl-RS" sz="2400" i="1" dirty="0" smtClean="0"/>
              <a:t> </a:t>
            </a:r>
            <a:r>
              <a:rPr lang="sr-Cyrl-RS" sz="2400" dirty="0" smtClean="0"/>
              <a:t>2002/2012, </a:t>
            </a:r>
            <a:r>
              <a:rPr lang="en-US" sz="2400" i="1" dirty="0" smtClean="0"/>
              <a:t>STOPP/START</a:t>
            </a:r>
            <a:r>
              <a:rPr lang="sr-Cyrl-RS" sz="2400" dirty="0" smtClean="0"/>
              <a:t> </a:t>
            </a:r>
            <a:r>
              <a:rPr lang="en-US" sz="2400" i="1" dirty="0" smtClean="0"/>
              <a:t>criteria</a:t>
            </a:r>
            <a:r>
              <a:rPr lang="sr-Cyrl-RS" sz="2400" i="1" dirty="0" smtClean="0"/>
              <a:t> 2008/2014, </a:t>
            </a:r>
            <a:r>
              <a:rPr lang="en-US" sz="2400" i="1" dirty="0" smtClean="0"/>
              <a:t>MAI 1992/1994</a:t>
            </a:r>
            <a:r>
              <a:rPr lang="sr-Cyrl-RS" sz="2400" i="1" dirty="0" smtClean="0"/>
              <a:t> </a:t>
            </a:r>
            <a:r>
              <a:rPr lang="sr-Cyrl-RS" sz="2400" dirty="0" smtClean="0"/>
              <a:t>и др.) </a:t>
            </a:r>
            <a:endParaRPr lang="en-US" sz="2400" dirty="0" smtClean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Примена лекова код гојазних пацијената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Пр</a:t>
            </a:r>
            <a:r>
              <a:rPr lang="en-US" sz="2800" dirty="0" smtClean="0"/>
              <a:t>e</a:t>
            </a:r>
            <a:r>
              <a:rPr lang="sr-Cyrl-RS" sz="2800" dirty="0" smtClean="0"/>
              <a:t>комерна </a:t>
            </a:r>
            <a:r>
              <a:rPr lang="en-US" sz="2800" dirty="0" smtClean="0"/>
              <a:t>TT</a:t>
            </a:r>
            <a:r>
              <a:rPr lang="sr-Cyrl-RS" sz="2800" dirty="0" smtClean="0"/>
              <a:t>(</a:t>
            </a:r>
            <a:r>
              <a:rPr lang="en-US" sz="2800" dirty="0" smtClean="0"/>
              <a:t>“</a:t>
            </a:r>
            <a:r>
              <a:rPr lang="sr-Cyrl-RS" sz="2800" dirty="0" smtClean="0"/>
              <a:t>предгојазност</a:t>
            </a:r>
            <a:r>
              <a:rPr lang="en-US" sz="2800" dirty="0" smtClean="0"/>
              <a:t>”</a:t>
            </a:r>
            <a:r>
              <a:rPr lang="sr-Cyrl-RS" sz="2800" dirty="0" smtClean="0"/>
              <a:t>) – </a:t>
            </a:r>
            <a:r>
              <a:rPr lang="en-US" sz="2800" dirty="0" smtClean="0"/>
              <a:t>                25 </a:t>
            </a:r>
            <a:r>
              <a:rPr lang="en-US" sz="2800" i="1" dirty="0" smtClean="0"/>
              <a:t>kg/m</a:t>
            </a:r>
            <a:r>
              <a:rPr lang="en-US" sz="2800" i="1" baseline="30000" dirty="0" smtClean="0"/>
              <a:t>2</a:t>
            </a:r>
            <a:r>
              <a:rPr lang="en-US" sz="2800" dirty="0" smtClean="0"/>
              <a:t>&lt;</a:t>
            </a:r>
            <a:r>
              <a:rPr lang="en-US" sz="2800" i="1" dirty="0" smtClean="0"/>
              <a:t>BMI</a:t>
            </a:r>
            <a:r>
              <a:rPr lang="en-US" sz="2800" dirty="0" smtClean="0"/>
              <a:t>&lt;30 </a:t>
            </a:r>
            <a:r>
              <a:rPr lang="en-US" sz="2800" i="1" dirty="0" smtClean="0"/>
              <a:t>kg/m</a:t>
            </a:r>
            <a:r>
              <a:rPr lang="en-US" sz="2800" i="1" baseline="30000" dirty="0" smtClean="0"/>
              <a:t>2</a:t>
            </a:r>
          </a:p>
          <a:p>
            <a:r>
              <a:rPr lang="sr-Cyrl-RS" sz="2800" dirty="0" smtClean="0"/>
              <a:t>Гојазност (3 стадијума) – </a:t>
            </a:r>
            <a:r>
              <a:rPr lang="en-US" sz="2800" i="1" dirty="0" smtClean="0"/>
              <a:t>BMI</a:t>
            </a:r>
            <a:r>
              <a:rPr lang="en-US" sz="2800" dirty="0" smtClean="0"/>
              <a:t>≥30</a:t>
            </a:r>
            <a:r>
              <a:rPr lang="en-US" sz="2800" i="1" dirty="0" smtClean="0"/>
              <a:t> kg/m</a:t>
            </a:r>
            <a:r>
              <a:rPr lang="en-US" sz="2800" i="1" baseline="30000" dirty="0" smtClean="0"/>
              <a:t>2</a:t>
            </a:r>
            <a:endParaRPr lang="en-US" sz="2800" dirty="0" smtClean="0"/>
          </a:p>
          <a:p>
            <a:r>
              <a:rPr lang="sr-Cyrl-RS" sz="2800" dirty="0" smtClean="0"/>
              <a:t>Фактор ризика за бројна хронична обољења и њихове компликације: ХТА, КВБ, ДМ тип 2, ХЛП, </a:t>
            </a:r>
            <a:r>
              <a:rPr lang="en-US" sz="2800" i="1" dirty="0" smtClean="0"/>
              <a:t>sleep apnea, </a:t>
            </a:r>
            <a:r>
              <a:rPr lang="sr-Cyrl-RS" sz="2800" dirty="0" smtClean="0"/>
              <a:t>астма,</a:t>
            </a:r>
            <a:r>
              <a:rPr lang="sr-Cyrl-RS" sz="2800" i="1" dirty="0" smtClean="0"/>
              <a:t> </a:t>
            </a:r>
            <a:r>
              <a:rPr lang="sr-Cyrl-RS" sz="2800" dirty="0" smtClean="0"/>
              <a:t>остеопороза, артроза, стерилитет, разни карциноми и др.</a:t>
            </a:r>
            <a:endParaRPr lang="en-US" sz="2800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Проблеми повезани са употребом лекова код гојазних пацијената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363272" cy="4525962"/>
          </a:xfrm>
        </p:spPr>
        <p:txBody>
          <a:bodyPr/>
          <a:lstStyle/>
          <a:p>
            <a:r>
              <a:rPr lang="sr-Cyrl-RS" sz="2800" dirty="0" smtClean="0"/>
              <a:t>ФК и ФД могу бити значајно измењене</a:t>
            </a:r>
          </a:p>
          <a:p>
            <a:r>
              <a:rPr lang="sr-Cyrl-RS" sz="2800" dirty="0" smtClean="0"/>
              <a:t>Недостају релевантни литературни докази о ФК и ФД</a:t>
            </a:r>
            <a:r>
              <a:rPr lang="en-US" sz="2800" dirty="0" smtClean="0"/>
              <a:t> </a:t>
            </a:r>
            <a:r>
              <a:rPr lang="sr-Cyrl-RS" sz="2800" dirty="0" smtClean="0"/>
              <a:t>лекова код гојазних особа </a:t>
            </a:r>
          </a:p>
          <a:p>
            <a:r>
              <a:rPr lang="sr-Cyrl-RS" sz="2800" dirty="0" smtClean="0"/>
              <a:t>Дозирање се најчешће заснива на укупној ТТ (</a:t>
            </a:r>
            <a:r>
              <a:rPr lang="en-US" sz="2800" i="1" dirty="0" smtClean="0"/>
              <a:t>TBW</a:t>
            </a:r>
            <a:r>
              <a:rPr lang="en-US" sz="2800" dirty="0" smtClean="0"/>
              <a:t>)</a:t>
            </a:r>
            <a:r>
              <a:rPr lang="sr-Cyrl-RS" sz="2800" dirty="0" smtClean="0"/>
              <a:t>, што неретко води у токсичност, односно терапијски неуспех због субдозирања</a:t>
            </a:r>
          </a:p>
          <a:p>
            <a:r>
              <a:rPr lang="sr-Cyrl-RS" sz="2800" dirty="0" smtClean="0"/>
              <a:t>За лекове са малом терапијском ширином обавезан је стриктан клинички мониторинг и/или </a:t>
            </a:r>
            <a:r>
              <a:rPr lang="en-US" sz="2800" i="1" dirty="0" smtClean="0"/>
              <a:t>TDM</a:t>
            </a:r>
            <a:endParaRPr lang="en-US" sz="2800" i="1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Лекови који захтевају мониторинг и корекцију дозирања код гојазних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Нискомолекулани хепарини – </a:t>
            </a:r>
            <a:r>
              <a:rPr lang="sr-Cyrl-RS" sz="2400" dirty="0" smtClean="0"/>
              <a:t>анти</a:t>
            </a:r>
            <a:r>
              <a:rPr lang="en-US" sz="2400" i="1" dirty="0" err="1" smtClean="0"/>
              <a:t>Xa</a:t>
            </a:r>
            <a:r>
              <a:rPr lang="en-US" sz="2400" dirty="0" smtClean="0"/>
              <a:t>, </a:t>
            </a:r>
            <a:r>
              <a:rPr lang="sr-Cyrl-RS" sz="2400" dirty="0" smtClean="0"/>
              <a:t>клинички мониторинг</a:t>
            </a:r>
          </a:p>
          <a:p>
            <a:r>
              <a:rPr lang="sr-Cyrl-RS" sz="2800" dirty="0" smtClean="0"/>
              <a:t>Нефракционисани хепарин – </a:t>
            </a:r>
            <a:r>
              <a:rPr lang="en-US" sz="2400" i="1" dirty="0" err="1" smtClean="0"/>
              <a:t>aPTT</a:t>
            </a:r>
            <a:r>
              <a:rPr lang="en-US" sz="2400" dirty="0" smtClean="0"/>
              <a:t>, </a:t>
            </a:r>
            <a:r>
              <a:rPr lang="sr-Cyrl-RS" sz="2400" dirty="0" smtClean="0"/>
              <a:t>клинички мониторинг</a:t>
            </a:r>
          </a:p>
          <a:p>
            <a:r>
              <a:rPr lang="sr-Cyrl-RS" sz="2800" dirty="0" smtClean="0"/>
              <a:t>Дигоксин – </a:t>
            </a:r>
            <a:r>
              <a:rPr lang="en-US" sz="2400" i="1" dirty="0" smtClean="0"/>
              <a:t>TDM</a:t>
            </a:r>
            <a:r>
              <a:rPr lang="sr-Cyrl-RS" sz="2400" i="1" dirty="0" smtClean="0"/>
              <a:t>, </a:t>
            </a:r>
            <a:r>
              <a:rPr lang="sr-Cyrl-RS" sz="2400" dirty="0" smtClean="0"/>
              <a:t>клинички мониторинг</a:t>
            </a:r>
          </a:p>
          <a:p>
            <a:r>
              <a:rPr lang="sr-Cyrl-RS" sz="2800" dirty="0" smtClean="0"/>
              <a:t>Гликопептидни АБ, аминогликозиди, цефалоспорини - </a:t>
            </a:r>
            <a:r>
              <a:rPr lang="en-US" sz="2400" i="1" dirty="0" smtClean="0"/>
              <a:t>TDM</a:t>
            </a:r>
            <a:r>
              <a:rPr lang="sr-Cyrl-RS" sz="2400" i="1" dirty="0" smtClean="0"/>
              <a:t>, </a:t>
            </a:r>
            <a:r>
              <a:rPr lang="sr-Cyrl-RS" sz="2400" dirty="0" smtClean="0"/>
              <a:t>клинички и микробиолошки мониторинг</a:t>
            </a:r>
          </a:p>
          <a:p>
            <a:r>
              <a:rPr lang="sr-Cyrl-RS" sz="2800" dirty="0" smtClean="0"/>
              <a:t>Макролиди, флуорохинолони - </a:t>
            </a:r>
            <a:r>
              <a:rPr lang="sr-Cyrl-RS" sz="2400" dirty="0" smtClean="0"/>
              <a:t>клинички и микробиолошки </a:t>
            </a:r>
            <a:r>
              <a:rPr lang="sr-Cyrl-RS" sz="2400" dirty="0" smtClean="0"/>
              <a:t>мониторинг</a:t>
            </a:r>
            <a:endParaRPr lang="en-US" sz="2400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Лекови који захтевају мониторинг и корекцију дозирања код гојазних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291264" cy="4525962"/>
          </a:xfrm>
        </p:spPr>
        <p:txBody>
          <a:bodyPr/>
          <a:lstStyle/>
          <a:p>
            <a:r>
              <a:rPr lang="sr-Cyrl-RS" sz="2800" dirty="0" smtClean="0"/>
              <a:t>Ацикловир - </a:t>
            </a:r>
            <a:r>
              <a:rPr lang="sr-Cyrl-RS" sz="2400" dirty="0" smtClean="0"/>
              <a:t>клинички мониторинг</a:t>
            </a:r>
          </a:p>
          <a:p>
            <a:r>
              <a:rPr lang="sr-Cyrl-RS" sz="2800" dirty="0" smtClean="0"/>
              <a:t>Антимикотици (вориконазол, амфотерицин Б, флуконазол) - </a:t>
            </a:r>
            <a:r>
              <a:rPr lang="en-US" sz="2400" i="1" dirty="0" smtClean="0"/>
              <a:t>TDM</a:t>
            </a:r>
            <a:r>
              <a:rPr lang="sr-Cyrl-RS" sz="2400" i="1" dirty="0" smtClean="0"/>
              <a:t>, </a:t>
            </a:r>
            <a:r>
              <a:rPr lang="sr-Cyrl-RS" sz="2400" dirty="0" smtClean="0"/>
              <a:t>клинички и микробиолошки мониторинг</a:t>
            </a:r>
          </a:p>
          <a:p>
            <a:r>
              <a:rPr lang="sr-Cyrl-RS" sz="2800" dirty="0" smtClean="0"/>
              <a:t>Моноклонска антитела – </a:t>
            </a:r>
            <a:r>
              <a:rPr lang="en-US" sz="2400" i="1" dirty="0" smtClean="0"/>
              <a:t>TDM</a:t>
            </a:r>
            <a:r>
              <a:rPr lang="sr-Cyrl-RS" sz="2400" i="1" dirty="0" smtClean="0"/>
              <a:t>,</a:t>
            </a:r>
            <a:r>
              <a:rPr lang="en-US" sz="2400" i="1" dirty="0" smtClean="0"/>
              <a:t> </a:t>
            </a:r>
            <a:r>
              <a:rPr lang="sr-Cyrl-RS" sz="2400" dirty="0" smtClean="0"/>
              <a:t>клинички мониторинг</a:t>
            </a:r>
          </a:p>
          <a:p>
            <a:r>
              <a:rPr lang="sr-Cyrl-RS" sz="2800" dirty="0" smtClean="0"/>
              <a:t>Циклоспорин - </a:t>
            </a:r>
            <a:r>
              <a:rPr lang="en-US" sz="2400" i="1" dirty="0" smtClean="0"/>
              <a:t>TDM</a:t>
            </a:r>
            <a:r>
              <a:rPr lang="sr-Cyrl-RS" sz="2400" i="1" dirty="0" smtClean="0"/>
              <a:t>, </a:t>
            </a:r>
            <a:r>
              <a:rPr lang="sr-Cyrl-RS" sz="2400" dirty="0" smtClean="0"/>
              <a:t>клинички мониторинг</a:t>
            </a:r>
          </a:p>
          <a:p>
            <a:r>
              <a:rPr lang="sr-Cyrl-RS" sz="2800" dirty="0" smtClean="0"/>
              <a:t>Литијум, фенитоин, опиоидни аналгетици, општи анестетици – </a:t>
            </a:r>
            <a:r>
              <a:rPr lang="en-US" sz="2400" i="1" dirty="0" smtClean="0"/>
              <a:t>TDM</a:t>
            </a:r>
            <a:r>
              <a:rPr lang="sr-Cyrl-RS" sz="2400" i="1" dirty="0" smtClean="0"/>
              <a:t> </a:t>
            </a:r>
            <a:r>
              <a:rPr lang="sr-Cyrl-RS" sz="2400" dirty="0" smtClean="0"/>
              <a:t>или</a:t>
            </a:r>
            <a:r>
              <a:rPr lang="en-US" sz="2400" i="1" dirty="0" smtClean="0"/>
              <a:t> </a:t>
            </a:r>
            <a:r>
              <a:rPr lang="sr-Cyrl-RS" sz="2400" dirty="0" smtClean="0"/>
              <a:t>клинички мониторинг</a:t>
            </a: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Утицај структуре телесног састава на ФК лекова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“Чиста ТТ” (</a:t>
            </a:r>
            <a:r>
              <a:rPr lang="en-US" sz="2800" i="1" dirty="0" smtClean="0"/>
              <a:t>LBW</a:t>
            </a:r>
            <a:r>
              <a:rPr lang="en-US" sz="2800" dirty="0" smtClean="0"/>
              <a:t>, </a:t>
            </a:r>
            <a:r>
              <a:rPr lang="sr-Cyrl-RS" sz="2800" dirty="0" smtClean="0"/>
              <a:t>без масног ткива) се мења са увећањем </a:t>
            </a:r>
            <a:r>
              <a:rPr lang="en-US" sz="2800" i="1" dirty="0" smtClean="0"/>
              <a:t>TBW </a:t>
            </a:r>
            <a:r>
              <a:rPr lang="sr-Cyrl-RS" sz="2800" dirty="0" smtClean="0"/>
              <a:t>на рачун масног ткива</a:t>
            </a:r>
          </a:p>
          <a:p>
            <a:r>
              <a:rPr lang="sr-Cyrl-RS" sz="2800" dirty="0" smtClean="0"/>
              <a:t>Нормално ухрањена особа -</a:t>
            </a:r>
            <a:r>
              <a:rPr lang="en-US" sz="2800" dirty="0" smtClean="0"/>
              <a:t> </a:t>
            </a:r>
            <a:r>
              <a:rPr lang="en-US" sz="2800" i="1" dirty="0" smtClean="0"/>
              <a:t>LBW</a:t>
            </a:r>
            <a:r>
              <a:rPr lang="sr-Cyrl-RS" sz="2800" dirty="0" smtClean="0"/>
              <a:t> :</a:t>
            </a:r>
            <a:r>
              <a:rPr lang="en-US" sz="2800" i="1" dirty="0" smtClean="0"/>
              <a:t>TBW</a:t>
            </a:r>
            <a:r>
              <a:rPr lang="sr-Cyrl-RS" sz="2800" dirty="0" smtClean="0"/>
              <a:t> ≈ </a:t>
            </a:r>
            <a:r>
              <a:rPr lang="en-US" sz="2800" dirty="0" smtClean="0"/>
              <a:t>4:5</a:t>
            </a:r>
            <a:endParaRPr lang="sr-Cyrl-RS" sz="2800" dirty="0" smtClean="0"/>
          </a:p>
          <a:p>
            <a:r>
              <a:rPr lang="sr-Cyrl-RS" sz="2800" dirty="0" smtClean="0"/>
              <a:t>Гојазна особа - </a:t>
            </a:r>
            <a:r>
              <a:rPr lang="en-US" sz="2800" i="1" dirty="0" smtClean="0"/>
              <a:t>LBW</a:t>
            </a:r>
            <a:r>
              <a:rPr lang="sr-Cyrl-RS" sz="2800" dirty="0" smtClean="0"/>
              <a:t> :</a:t>
            </a:r>
            <a:r>
              <a:rPr lang="en-US" sz="2800" i="1" dirty="0" smtClean="0"/>
              <a:t>TBW </a:t>
            </a:r>
            <a:r>
              <a:rPr lang="sr-Cyrl-RS" sz="2800" dirty="0" smtClean="0"/>
              <a:t> ≈ </a:t>
            </a:r>
            <a:r>
              <a:rPr lang="sr-Cyrl-RS" sz="2800" dirty="0" smtClean="0"/>
              <a:t>3:</a:t>
            </a:r>
            <a:r>
              <a:rPr lang="en-US" sz="2800" dirty="0" smtClean="0"/>
              <a:t>5</a:t>
            </a:r>
            <a:endParaRPr lang="sr-Cyrl-RS" sz="2800" dirty="0" smtClean="0"/>
          </a:p>
          <a:p>
            <a:r>
              <a:rPr lang="sr-Cyrl-RS" sz="2800" dirty="0" smtClean="0"/>
              <a:t>Волумен дистрибуције хидросолубилних лекова корелира са </a:t>
            </a:r>
            <a:r>
              <a:rPr lang="en-US" sz="2800" i="1" dirty="0" smtClean="0"/>
              <a:t>LBW</a:t>
            </a:r>
            <a:r>
              <a:rPr lang="sr-Cyrl-RS" sz="2800" i="1" dirty="0" smtClean="0"/>
              <a:t>, </a:t>
            </a:r>
            <a:r>
              <a:rPr lang="sr-Cyrl-RS" sz="2800" dirty="0" smtClean="0"/>
              <a:t>а липосулубилних са </a:t>
            </a:r>
            <a:r>
              <a:rPr lang="en-US" sz="2800" i="1" dirty="0" smtClean="0"/>
              <a:t>TBW</a:t>
            </a:r>
            <a:endParaRPr lang="sr-Cyrl-RS" sz="2800" i="1" dirty="0" smtClean="0"/>
          </a:p>
          <a:p>
            <a:r>
              <a:rPr lang="sr-Cyrl-RS" sz="2800" dirty="0" smtClean="0"/>
              <a:t>Клиренс лека, који одређује дозу одржавања, директно корелира са </a:t>
            </a:r>
            <a:r>
              <a:rPr lang="en-US" sz="2800" i="1" dirty="0" smtClean="0"/>
              <a:t>LBW</a:t>
            </a:r>
            <a:endParaRPr lang="en-US" sz="28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Утицај структуре телесног састава на ФК лекова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800" dirty="0" smtClean="0"/>
              <a:t>Липосолубилни лекови</a:t>
            </a:r>
            <a:r>
              <a:rPr lang="sr-Latn-RS" sz="2800" dirty="0" smtClean="0"/>
              <a:t>:</a:t>
            </a:r>
            <a:r>
              <a:rPr lang="sr-Cyrl-RS" sz="2800" dirty="0" smtClean="0"/>
              <a:t> ударна доза (</a:t>
            </a:r>
            <a:r>
              <a:rPr lang="en-US" sz="2800" i="1" dirty="0" smtClean="0"/>
              <a:t>TBW</a:t>
            </a:r>
            <a:r>
              <a:rPr lang="sr-Cyrl-RS" sz="2800" i="1" dirty="0" smtClean="0"/>
              <a:t>), </a:t>
            </a:r>
            <a:r>
              <a:rPr lang="sr-Cyrl-RS" sz="2800" dirty="0" smtClean="0"/>
              <a:t>па доза одржавања (зависи од клиренса, </a:t>
            </a:r>
            <a:r>
              <a:rPr lang="en-US" sz="2800" i="1" dirty="0" smtClean="0"/>
              <a:t>LBW</a:t>
            </a:r>
            <a:r>
              <a:rPr lang="sr-Cyrl-RS" sz="2800" dirty="0" smtClean="0"/>
              <a:t>)</a:t>
            </a:r>
          </a:p>
          <a:p>
            <a:r>
              <a:rPr lang="en-US" sz="2800" i="1" dirty="0" smtClean="0"/>
              <a:t>LBW</a:t>
            </a:r>
            <a:r>
              <a:rPr lang="sr-Cyrl-RS" sz="2800" i="1" dirty="0" smtClean="0"/>
              <a:t> </a:t>
            </a:r>
            <a:r>
              <a:rPr lang="sr-Cyrl-RS" sz="2800" dirty="0" smtClean="0"/>
              <a:t>је најважнији параметар приликом дозирања лекова код гојазних!</a:t>
            </a:r>
            <a:endParaRPr lang="en-US" sz="2800" dirty="0" smtClean="0"/>
          </a:p>
          <a:p>
            <a:r>
              <a:rPr lang="sr-Cyrl-RS" sz="2800" dirty="0" smtClean="0"/>
              <a:t>Прорачун </a:t>
            </a:r>
            <a:r>
              <a:rPr lang="en-US" sz="2800" i="1" dirty="0" smtClean="0"/>
              <a:t>LBW</a:t>
            </a:r>
            <a:r>
              <a:rPr lang="sr-Cyrl-RS" sz="2800" i="1" dirty="0" smtClean="0"/>
              <a:t> </a:t>
            </a:r>
            <a:r>
              <a:rPr lang="sr-Cyrl-RS" sz="2800" dirty="0" smtClean="0"/>
              <a:t>се разликује за мушкарце и жене</a:t>
            </a:r>
            <a:r>
              <a:rPr lang="sr-Latn-RS" sz="2800" baseline="30000" dirty="0" smtClean="0"/>
              <a:t>#</a:t>
            </a:r>
            <a:endParaRPr lang="sr-Cyrl-RS" sz="2800" baseline="30000" dirty="0" smtClean="0"/>
          </a:p>
          <a:p>
            <a:pPr lvl="1"/>
            <a:r>
              <a:rPr lang="sr-Cyrl-RS" sz="2400" dirty="0" smtClean="0"/>
              <a:t>М: (9270 + </a:t>
            </a:r>
            <a:r>
              <a:rPr lang="en-US" sz="2400" i="1" dirty="0" smtClean="0"/>
              <a:t>TBW</a:t>
            </a:r>
            <a:r>
              <a:rPr lang="sr-Cyrl-RS" sz="2400" i="1" dirty="0" smtClean="0"/>
              <a:t>)/</a:t>
            </a:r>
            <a:r>
              <a:rPr lang="sr-Latn-RS" sz="2400" i="1" dirty="0" smtClean="0"/>
              <a:t>(</a:t>
            </a:r>
            <a:r>
              <a:rPr lang="en-US" sz="2400" i="1" dirty="0" smtClean="0"/>
              <a:t>6680 + </a:t>
            </a:r>
            <a:r>
              <a:rPr lang="en-US" sz="2400" b="1" i="1" dirty="0" smtClean="0"/>
              <a:t>216</a:t>
            </a:r>
            <a:r>
              <a:rPr lang="sr-Latn-RS" sz="2400" i="1" dirty="0" smtClean="0"/>
              <a:t>*BMI)</a:t>
            </a:r>
            <a:endParaRPr lang="en-US" sz="2400" i="1" dirty="0" smtClean="0"/>
          </a:p>
          <a:p>
            <a:pPr lvl="1"/>
            <a:r>
              <a:rPr lang="sr-Cyrl-RS" sz="2400" dirty="0" smtClean="0"/>
              <a:t>Ж</a:t>
            </a:r>
            <a:r>
              <a:rPr lang="sr-Latn-RS" sz="2400" dirty="0" smtClean="0"/>
              <a:t>: </a:t>
            </a:r>
            <a:r>
              <a:rPr lang="sr-Cyrl-RS" sz="2400" dirty="0" smtClean="0"/>
              <a:t>(9270 + </a:t>
            </a:r>
            <a:r>
              <a:rPr lang="en-US" sz="2400" i="1" dirty="0" smtClean="0"/>
              <a:t>TBW</a:t>
            </a:r>
            <a:r>
              <a:rPr lang="sr-Cyrl-RS" sz="2400" i="1" dirty="0" smtClean="0"/>
              <a:t>)/</a:t>
            </a:r>
            <a:r>
              <a:rPr lang="sr-Latn-RS" sz="2400" i="1" dirty="0" smtClean="0"/>
              <a:t>(</a:t>
            </a:r>
            <a:r>
              <a:rPr lang="en-US" sz="2400" i="1" dirty="0" smtClean="0"/>
              <a:t>6680 + </a:t>
            </a:r>
            <a:r>
              <a:rPr lang="en-US" sz="2400" b="1" i="1" dirty="0" smtClean="0"/>
              <a:t>2</a:t>
            </a:r>
            <a:r>
              <a:rPr lang="sr-Latn-RS" sz="2400" b="1" i="1" dirty="0" smtClean="0"/>
              <a:t>44</a:t>
            </a:r>
            <a:r>
              <a:rPr lang="sr-Latn-RS" sz="2400" i="1" dirty="0" smtClean="0"/>
              <a:t>*BMI)</a:t>
            </a:r>
            <a:endParaRPr lang="sr-Cyrl-RS" sz="2400" dirty="0" smtClean="0"/>
          </a:p>
          <a:p>
            <a:pPr>
              <a:buNone/>
            </a:pPr>
            <a:r>
              <a:rPr lang="sr-Latn-RS" sz="2800" baseline="30000" dirty="0" smtClean="0"/>
              <a:t># </a:t>
            </a:r>
            <a:r>
              <a:rPr lang="en-US" sz="2000" i="1" dirty="0" err="1" smtClean="0"/>
              <a:t>Janmahasatian</a:t>
            </a:r>
            <a:r>
              <a:rPr lang="en-US" sz="2000" i="1" dirty="0" smtClean="0"/>
              <a:t> S,</a:t>
            </a:r>
            <a:r>
              <a:rPr lang="sr-Latn-RS" sz="2000" i="1" dirty="0" smtClean="0"/>
              <a:t> et al. Clin </a:t>
            </a:r>
            <a:r>
              <a:rPr lang="en-US" sz="2000" i="1" dirty="0" err="1" smtClean="0"/>
              <a:t>Pharmacokinet</a:t>
            </a:r>
            <a:r>
              <a:rPr lang="en-US" sz="2000" i="1" dirty="0" smtClean="0"/>
              <a:t> 2005</a:t>
            </a:r>
            <a:r>
              <a:rPr lang="sr-Latn-RS" sz="2000" i="1" dirty="0" smtClean="0"/>
              <a:t>.</a:t>
            </a:r>
            <a:endParaRPr lang="en-US" sz="2000" i="1" dirty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686800" cy="4525962"/>
          </a:xfrm>
        </p:spPr>
        <p:txBody>
          <a:bodyPr/>
          <a:lstStyle/>
          <a:p>
            <a:r>
              <a:rPr lang="sr-Cyrl-RS" sz="2400" dirty="0" smtClean="0"/>
              <a:t>Телесна површина</a:t>
            </a:r>
            <a:r>
              <a:rPr lang="en-US" sz="2400" dirty="0" smtClean="0"/>
              <a:t> </a:t>
            </a:r>
            <a:r>
              <a:rPr lang="sr-Cyrl-RS" sz="2400" dirty="0" smtClean="0"/>
              <a:t>(дозирање цитостатика): </a:t>
            </a:r>
          </a:p>
          <a:p>
            <a:pPr lvl="1"/>
            <a:r>
              <a:rPr lang="sr-Cyrl-RS" sz="2000" dirty="0" smtClean="0"/>
              <a:t>корелира са минутним волуменом срца, волуменом крви и бубрежном функцијом</a:t>
            </a:r>
          </a:p>
          <a:p>
            <a:pPr lvl="1"/>
            <a:r>
              <a:rPr lang="sr-Cyrl-RS" sz="2000" dirty="0" smtClean="0"/>
              <a:t>није поуздана код есктремно гојазних особа, јер не узима у обзир различитости у телесном саставу (заснива се на ТВ и ТТ)</a:t>
            </a:r>
          </a:p>
          <a:p>
            <a:r>
              <a:rPr lang="sr-Cyrl-RS" sz="2400" dirty="0" smtClean="0"/>
              <a:t>Идеална телесна маса</a:t>
            </a:r>
            <a:r>
              <a:rPr lang="en-US" sz="2400" dirty="0" smtClean="0"/>
              <a:t> (</a:t>
            </a:r>
            <a:r>
              <a:rPr lang="en-US" sz="2400" i="1" dirty="0" smtClean="0"/>
              <a:t>IBW</a:t>
            </a:r>
            <a:r>
              <a:rPr lang="en-US" sz="2400" dirty="0" smtClean="0"/>
              <a:t>)</a:t>
            </a:r>
            <a:r>
              <a:rPr lang="sr-Cyrl-RS" sz="2400" dirty="0" smtClean="0"/>
              <a:t>:</a:t>
            </a:r>
          </a:p>
          <a:p>
            <a:pPr lvl="1"/>
            <a:r>
              <a:rPr lang="sr-Cyrl-RS" sz="2000" dirty="0" smtClean="0"/>
              <a:t>такође не узима у обзир различитости у телесном саставу (заснива се само на ТВ и полу)</a:t>
            </a:r>
          </a:p>
          <a:p>
            <a:pPr lvl="1"/>
            <a:r>
              <a:rPr lang="sr-Cyrl-RS" sz="2000" dirty="0" smtClean="0"/>
              <a:t>углавном води ка субдозирању</a:t>
            </a:r>
          </a:p>
          <a:p>
            <a:r>
              <a:rPr lang="sr-Cyrl-RS" sz="2400" dirty="0" smtClean="0"/>
              <a:t> Коригована </a:t>
            </a:r>
            <a:r>
              <a:rPr lang="en-US" sz="2400" i="1" dirty="0" smtClean="0"/>
              <a:t>TBW</a:t>
            </a:r>
            <a:endParaRPr lang="sr-Cyrl-RS" sz="2400" i="1" dirty="0" smtClean="0"/>
          </a:p>
          <a:p>
            <a:pPr lvl="1"/>
            <a:r>
              <a:rPr lang="sr-Cyrl-RS" sz="2000" dirty="0" smtClean="0"/>
              <a:t>користи се за дозирање аминогликозида</a:t>
            </a:r>
          </a:p>
          <a:p>
            <a:pPr lvl="1"/>
            <a:r>
              <a:rPr lang="sr-Cyrl-RS" sz="2000" dirty="0" smtClean="0"/>
              <a:t>узима у обзир </a:t>
            </a:r>
            <a:r>
              <a:rPr lang="en-US" sz="2000" i="1" dirty="0" smtClean="0"/>
              <a:t>IBW</a:t>
            </a:r>
            <a:endParaRPr lang="en-US" sz="2000" i="1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3000" dirty="0" smtClean="0"/>
              <a:t>Други дескриптори телесне величине који се могу користити за израчунавање доза лека</a:t>
            </a:r>
            <a:endParaRPr lang="en-US" sz="3000" dirty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Препоруке за дозирање лекова код гојазних пацијената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 smtClean="0"/>
              <a:t>Индивидуализација дозирања</a:t>
            </a:r>
          </a:p>
          <a:p>
            <a:r>
              <a:rPr lang="sr-Cyrl-RS" dirty="0" smtClean="0"/>
              <a:t>Доза одржавања заснована на прорачуну </a:t>
            </a:r>
            <a:r>
              <a:rPr lang="en-US" i="1" dirty="0" smtClean="0"/>
              <a:t>LBW</a:t>
            </a:r>
            <a:r>
              <a:rPr lang="sr-Cyrl-RS" dirty="0" smtClean="0"/>
              <a:t> </a:t>
            </a:r>
          </a:p>
          <a:p>
            <a:r>
              <a:rPr lang="sr-Cyrl-RS" dirty="0" smtClean="0"/>
              <a:t>Доза мора бити усклађена са </a:t>
            </a:r>
            <a:r>
              <a:rPr lang="en-US" i="1" dirty="0" smtClean="0"/>
              <a:t>TDM</a:t>
            </a:r>
            <a:r>
              <a:rPr lang="sr-Cyrl-RS" i="1" dirty="0" smtClean="0"/>
              <a:t> </a:t>
            </a:r>
            <a:r>
              <a:rPr lang="sr-Cyrl-RS" dirty="0" smtClean="0"/>
              <a:t>(ако је доступан), односно са праћењем клиничког одговора болесника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Подела деце према узрасту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i="1" dirty="0" smtClean="0"/>
              <a:t>Dr Abraham Jacobi</a:t>
            </a:r>
            <a:r>
              <a:rPr lang="en-US" sz="2400" dirty="0" smtClean="0"/>
              <a:t>: “</a:t>
            </a:r>
            <a:r>
              <a:rPr lang="en-US" sz="2400" i="1" dirty="0" smtClean="0"/>
              <a:t>Children are not little adults</a:t>
            </a:r>
            <a:r>
              <a:rPr lang="en-US" sz="2400" dirty="0" smtClean="0"/>
              <a:t>”</a:t>
            </a:r>
            <a:endParaRPr lang="sr-Cyrl-RS" sz="2400" dirty="0" smtClean="0"/>
          </a:p>
          <a:p>
            <a:r>
              <a:rPr lang="ru-RU" sz="2400" dirty="0" smtClean="0"/>
              <a:t>Недоношчад (рођена пре 37. недеље)</a:t>
            </a:r>
          </a:p>
          <a:p>
            <a:r>
              <a:rPr lang="ru-RU" sz="2400" dirty="0" smtClean="0"/>
              <a:t>Новорођенчад рођена у термину (до првих месец дана живота)</a:t>
            </a:r>
          </a:p>
          <a:p>
            <a:r>
              <a:rPr lang="ru-RU" sz="2400" dirty="0" smtClean="0"/>
              <a:t>Одојчад и мала деца (2. мес. - 2 год.)</a:t>
            </a:r>
          </a:p>
          <a:p>
            <a:r>
              <a:rPr lang="ru-RU" sz="2400" dirty="0" smtClean="0"/>
              <a:t>Предшколска деца (2-6 год.) </a:t>
            </a:r>
          </a:p>
          <a:p>
            <a:r>
              <a:rPr lang="ru-RU" sz="2400" dirty="0" smtClean="0"/>
              <a:t>Деца узраста 7-11 год.</a:t>
            </a:r>
          </a:p>
          <a:p>
            <a:r>
              <a:rPr lang="ru-RU" sz="2400" dirty="0" smtClean="0"/>
              <a:t>Адолесценти (12-18 год.)</a:t>
            </a:r>
          </a:p>
          <a:p>
            <a:pPr>
              <a:buFontTx/>
              <a:buNone/>
            </a:pPr>
            <a:r>
              <a:rPr lang="ru-RU" sz="2400" i="1" dirty="0" smtClean="0"/>
              <a:t>* Постоји значајно преклапање у физичком, когнитивном и психосоцијалном развоју!</a:t>
            </a:r>
            <a:r>
              <a:rPr lang="en-US" sz="2400" dirty="0" smtClean="0"/>
              <a:t> </a:t>
            </a:r>
            <a:endParaRPr lang="en-US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Фармакокинетика лекова код деце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ФК </a:t>
            </a:r>
            <a:r>
              <a:rPr lang="en-US" sz="2400" dirty="0" err="1" smtClean="0"/>
              <a:t>може</a:t>
            </a:r>
            <a:r>
              <a:rPr lang="en-US" sz="2400" dirty="0" smtClean="0"/>
              <a:t> </a:t>
            </a:r>
            <a:r>
              <a:rPr lang="en-US" sz="2400" dirty="0" err="1" smtClean="0"/>
              <a:t>бити</a:t>
            </a:r>
            <a:r>
              <a:rPr lang="en-US" sz="2400" dirty="0" smtClean="0"/>
              <a:t> </a:t>
            </a:r>
            <a:r>
              <a:rPr lang="en-US" sz="2400" dirty="0" err="1" smtClean="0"/>
              <a:t>значајно</a:t>
            </a:r>
            <a:r>
              <a:rPr lang="en-US" sz="2400" dirty="0" smtClean="0"/>
              <a:t> </a:t>
            </a:r>
            <a:r>
              <a:rPr lang="en-US" sz="2400" dirty="0" err="1" smtClean="0"/>
              <a:t>измењена</a:t>
            </a:r>
            <a:r>
              <a:rPr lang="en-US" sz="2400" dirty="0" smtClean="0"/>
              <a:t> у </a:t>
            </a:r>
            <a:r>
              <a:rPr lang="en-US" sz="2400" dirty="0" err="1" smtClean="0"/>
              <a:t>односу</a:t>
            </a:r>
            <a:r>
              <a:rPr lang="en-US" sz="2400" dirty="0" smtClean="0"/>
              <a:t> </a:t>
            </a:r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одрасле</a:t>
            </a:r>
            <a:r>
              <a:rPr lang="en-US" sz="2400" dirty="0" smtClean="0"/>
              <a:t> </a:t>
            </a:r>
            <a:r>
              <a:rPr lang="en-US" sz="2400" dirty="0" err="1" smtClean="0"/>
              <a:t>сходно</a:t>
            </a:r>
            <a:r>
              <a:rPr lang="en-US" sz="2400" dirty="0" smtClean="0"/>
              <a:t> </a:t>
            </a:r>
            <a:r>
              <a:rPr lang="en-US" sz="2400" dirty="0" err="1" smtClean="0"/>
              <a:t>узрасту</a:t>
            </a:r>
            <a:r>
              <a:rPr lang="en-US" sz="2400" dirty="0" smtClean="0"/>
              <a:t> </a:t>
            </a:r>
            <a:r>
              <a:rPr lang="en-US" sz="2400" dirty="0" err="1" smtClean="0"/>
              <a:t>детета</a:t>
            </a:r>
            <a:r>
              <a:rPr lang="en-US" sz="2400" dirty="0" smtClean="0"/>
              <a:t> и </a:t>
            </a:r>
            <a:r>
              <a:rPr lang="en-US" sz="2400" dirty="0" err="1" smtClean="0"/>
              <a:t>утицају</a:t>
            </a:r>
            <a:r>
              <a:rPr lang="en-US" sz="2400" dirty="0" smtClean="0"/>
              <a:t> </a:t>
            </a:r>
            <a:r>
              <a:rPr lang="en-US" sz="2400" dirty="0" err="1" smtClean="0"/>
              <a:t>постојећих</a:t>
            </a:r>
            <a:r>
              <a:rPr lang="en-US" sz="2400" dirty="0" smtClean="0"/>
              <a:t> </a:t>
            </a:r>
            <a:r>
              <a:rPr lang="en-US" sz="2400" dirty="0" err="1" smtClean="0"/>
              <a:t>болести</a:t>
            </a:r>
            <a:endParaRPr lang="en-US" sz="2400" dirty="0" smtClean="0"/>
          </a:p>
          <a:p>
            <a:r>
              <a:rPr lang="en-US" sz="2400" dirty="0" err="1" smtClean="0"/>
              <a:t>Разлике</a:t>
            </a:r>
            <a:r>
              <a:rPr lang="en-US" sz="2400" dirty="0" smtClean="0"/>
              <a:t> у АДМЕ </a:t>
            </a:r>
            <a:r>
              <a:rPr lang="en-US" sz="2400" dirty="0" err="1" smtClean="0"/>
              <a:t>параметрима</a:t>
            </a:r>
            <a:r>
              <a:rPr lang="en-US" sz="2400" dirty="0" smtClean="0"/>
              <a:t> </a:t>
            </a:r>
            <a:r>
              <a:rPr lang="en-US" sz="2400" dirty="0" err="1" smtClean="0"/>
              <a:t>повезане</a:t>
            </a:r>
            <a:r>
              <a:rPr lang="en-US" sz="2400" dirty="0" smtClean="0"/>
              <a:t>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узрастом</a:t>
            </a:r>
            <a:r>
              <a:rPr lang="en-US" sz="2400" dirty="0" smtClean="0"/>
              <a:t> </a:t>
            </a:r>
            <a:r>
              <a:rPr lang="en-US" sz="2400" dirty="0" err="1" smtClean="0"/>
              <a:t>детета</a:t>
            </a:r>
            <a:r>
              <a:rPr lang="en-US" sz="2400" dirty="0" smtClean="0"/>
              <a:t> =&gt; </a:t>
            </a:r>
            <a:r>
              <a:rPr lang="en-US" sz="2400" dirty="0" err="1" smtClean="0"/>
              <a:t>неопходна</a:t>
            </a:r>
            <a:r>
              <a:rPr lang="en-US" sz="2400" dirty="0" smtClean="0"/>
              <a:t> </a:t>
            </a:r>
            <a:r>
              <a:rPr lang="en-US" sz="2400" dirty="0" err="1" smtClean="0"/>
              <a:t>индивидуализација</a:t>
            </a:r>
            <a:r>
              <a:rPr lang="en-US" sz="2400" dirty="0" smtClean="0"/>
              <a:t> </a:t>
            </a:r>
            <a:r>
              <a:rPr lang="en-US" sz="2400" dirty="0" err="1" smtClean="0"/>
              <a:t>дозирања</a:t>
            </a:r>
            <a:endParaRPr lang="en-US" sz="2400" dirty="0" smtClean="0"/>
          </a:p>
          <a:p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деце</a:t>
            </a:r>
            <a:r>
              <a:rPr lang="en-US" sz="2400" dirty="0" smtClean="0"/>
              <a:t>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тешким</a:t>
            </a:r>
            <a:r>
              <a:rPr lang="en-US" sz="2400" dirty="0" smtClean="0"/>
              <a:t> </a:t>
            </a:r>
            <a:r>
              <a:rPr lang="en-US" sz="2400" dirty="0" err="1" smtClean="0"/>
              <a:t>болестима</a:t>
            </a:r>
            <a:r>
              <a:rPr lang="en-US" sz="2400" dirty="0" smtClean="0"/>
              <a:t>, </a:t>
            </a:r>
            <a:r>
              <a:rPr lang="en-US" sz="2400" dirty="0" err="1" smtClean="0"/>
              <a:t>цистичном</a:t>
            </a:r>
            <a:r>
              <a:rPr lang="en-US" sz="2400" dirty="0" smtClean="0"/>
              <a:t> </a:t>
            </a:r>
            <a:r>
              <a:rPr lang="en-US" sz="2400" dirty="0" err="1" smtClean="0"/>
              <a:t>фиброзом</a:t>
            </a:r>
            <a:r>
              <a:rPr lang="en-US" sz="2400" dirty="0" smtClean="0"/>
              <a:t>, </a:t>
            </a:r>
            <a:r>
              <a:rPr lang="en-US" sz="2400" dirty="0" err="1" smtClean="0"/>
              <a:t>имунодефицијентним</a:t>
            </a:r>
            <a:r>
              <a:rPr lang="en-US" sz="2400" dirty="0" smtClean="0"/>
              <a:t> </a:t>
            </a:r>
            <a:r>
              <a:rPr lang="en-US" sz="2400" dirty="0" err="1" smtClean="0"/>
              <a:t>стањима</a:t>
            </a:r>
            <a:r>
              <a:rPr lang="en-US" sz="2400" dirty="0" smtClean="0"/>
              <a:t> </a:t>
            </a:r>
            <a:r>
              <a:rPr lang="en-US" sz="2400" dirty="0" err="1" smtClean="0"/>
              <a:t>или</a:t>
            </a:r>
            <a:r>
              <a:rPr lang="en-US" sz="2400" dirty="0" smtClean="0"/>
              <a:t> </a:t>
            </a:r>
            <a:r>
              <a:rPr lang="en-US" sz="2400" dirty="0" err="1" smtClean="0"/>
              <a:t>екстремно</a:t>
            </a:r>
            <a:r>
              <a:rPr lang="en-US" sz="2400" dirty="0" smtClean="0"/>
              <a:t> </a:t>
            </a:r>
            <a:r>
              <a:rPr lang="en-US" sz="2400" dirty="0" err="1" smtClean="0"/>
              <a:t>гојазне</a:t>
            </a:r>
            <a:r>
              <a:rPr lang="en-US" sz="2400" dirty="0" smtClean="0"/>
              <a:t> </a:t>
            </a:r>
            <a:r>
              <a:rPr lang="en-US" sz="2400" dirty="0" err="1" smtClean="0"/>
              <a:t>деце</a:t>
            </a:r>
            <a:r>
              <a:rPr lang="en-US" sz="2400" dirty="0" smtClean="0"/>
              <a:t> </a:t>
            </a:r>
            <a:r>
              <a:rPr lang="en-US" sz="2400" dirty="0" err="1" smtClean="0"/>
              <a:t>стандардно</a:t>
            </a:r>
            <a:r>
              <a:rPr lang="en-US" sz="2400" dirty="0" smtClean="0"/>
              <a:t> </a:t>
            </a:r>
            <a:r>
              <a:rPr lang="en-US" sz="2400" dirty="0" err="1" smtClean="0"/>
              <a:t>дозирање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према</a:t>
            </a:r>
            <a:r>
              <a:rPr lang="en-US" sz="2400" dirty="0" smtClean="0"/>
              <a:t> </a:t>
            </a:r>
            <a:r>
              <a:rPr lang="en-US" sz="2400" dirty="0" err="1" smtClean="0"/>
              <a:t>узрасту</a:t>
            </a:r>
            <a:r>
              <a:rPr lang="en-US" sz="2400" dirty="0" smtClean="0"/>
              <a:t> </a:t>
            </a:r>
            <a:r>
              <a:rPr lang="en-US" sz="2400" dirty="0" err="1" smtClean="0"/>
              <a:t>је</a:t>
            </a:r>
            <a:r>
              <a:rPr lang="en-US" sz="2400" dirty="0" smtClean="0"/>
              <a:t> </a:t>
            </a:r>
            <a:r>
              <a:rPr lang="en-US" sz="2400" dirty="0" err="1" smtClean="0"/>
              <a:t>често</a:t>
            </a:r>
            <a:r>
              <a:rPr lang="en-US" sz="2400" dirty="0" smtClean="0"/>
              <a:t> </a:t>
            </a:r>
            <a:r>
              <a:rPr lang="en-US" sz="2400" dirty="0" err="1" smtClean="0"/>
              <a:t>неодговарајуће</a:t>
            </a:r>
            <a:endParaRPr lang="en-US" sz="24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Д</a:t>
            </a:r>
            <a:r>
              <a:rPr lang="sr-Cyrl-RS" sz="3200" dirty="0" smtClean="0"/>
              <a:t>инамика развоја функција значајних</a:t>
            </a:r>
            <a:r>
              <a:rPr lang="en-US" sz="3200" dirty="0" smtClean="0"/>
              <a:t> </a:t>
            </a:r>
            <a:r>
              <a:rPr lang="sr-Cyrl-RS" sz="3200" dirty="0" smtClean="0"/>
              <a:t>за</a:t>
            </a:r>
            <a:r>
              <a:rPr lang="en-US" sz="3200" dirty="0" smtClean="0"/>
              <a:t> ФК </a:t>
            </a:r>
            <a:r>
              <a:rPr lang="sr-Cyrl-RS" sz="3200" dirty="0" smtClean="0"/>
              <a:t>лекова</a:t>
            </a:r>
            <a:endParaRPr lang="en-US" sz="32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683568" y="2276872"/>
          <a:ext cx="7848872" cy="4114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24436"/>
                <a:gridCol w="3924436"/>
              </a:tblGrid>
              <a:tr h="866433">
                <a:tc>
                  <a:txBody>
                    <a:bodyPr/>
                    <a:lstStyle/>
                    <a:p>
                      <a:r>
                        <a:rPr lang="sr-Cyrl-RS" dirty="0" smtClean="0">
                          <a:solidFill>
                            <a:schemeClr val="tx1"/>
                          </a:solidFill>
                        </a:rPr>
                        <a:t>ФУНКЦИЈА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 smtClean="0">
                          <a:solidFill>
                            <a:schemeClr val="tx1"/>
                          </a:solidFill>
                        </a:rPr>
                        <a:t>УЗРАСТ У КОМЕ СЕ ДОСТИЖЕ НИВО ФУНКЦИЈЕ КОД ОДРАСЛИХ</a:t>
                      </a:r>
                      <a:endParaRPr lang="en-US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346573">
                <a:tc>
                  <a:txBody>
                    <a:bodyPr/>
                    <a:lstStyle/>
                    <a:p>
                      <a:r>
                        <a:rPr lang="sr-Cyrl-RS" b="1" dirty="0" smtClean="0"/>
                        <a:t>Стварање желудачне киселине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Latn-RS" dirty="0" smtClean="0"/>
                        <a:t>3 </a:t>
                      </a:r>
                      <a:r>
                        <a:rPr lang="sr-Cyrl-RS" dirty="0" smtClean="0"/>
                        <a:t>месеца</a:t>
                      </a:r>
                    </a:p>
                  </a:txBody>
                  <a:tcPr/>
                </a:tc>
              </a:tr>
              <a:tr h="346573">
                <a:tc>
                  <a:txBody>
                    <a:bodyPr/>
                    <a:lstStyle/>
                    <a:p>
                      <a:r>
                        <a:rPr lang="sr-Cyrl-RS" b="1" dirty="0" smtClean="0"/>
                        <a:t>Пражњење желуца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 smtClean="0"/>
                        <a:t> 6 – 8 месеци</a:t>
                      </a:r>
                      <a:endParaRPr lang="en-US" dirty="0"/>
                    </a:p>
                  </a:txBody>
                  <a:tcPr/>
                </a:tc>
              </a:tr>
              <a:tr h="346573">
                <a:tc>
                  <a:txBody>
                    <a:bodyPr/>
                    <a:lstStyle/>
                    <a:p>
                      <a:r>
                        <a:rPr lang="sr-Cyrl-RS" b="1" dirty="0" smtClean="0"/>
                        <a:t>Везивање за алфа-1 кисели ГП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 smtClean="0"/>
                        <a:t>до 12</a:t>
                      </a:r>
                      <a:r>
                        <a:rPr lang="sr-Cyrl-RS" baseline="0" dirty="0" smtClean="0"/>
                        <a:t> месеци</a:t>
                      </a:r>
                      <a:endParaRPr lang="en-US" dirty="0"/>
                    </a:p>
                  </a:txBody>
                  <a:tcPr/>
                </a:tc>
              </a:tr>
              <a:tr h="866433">
                <a:tc>
                  <a:txBody>
                    <a:bodyPr/>
                    <a:lstStyle/>
                    <a:p>
                      <a:r>
                        <a:rPr lang="sr-Cyrl-RS" b="1" dirty="0" smtClean="0"/>
                        <a:t>Биотрансформација у јетри*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sr-Cyrl-RS" b="1" dirty="0" smtClean="0"/>
                        <a:t> </a:t>
                      </a:r>
                      <a:r>
                        <a:rPr lang="sr-Cyrl-RS" b="0" dirty="0" smtClean="0"/>
                        <a:t>Реакције </a:t>
                      </a:r>
                      <a:r>
                        <a:rPr lang="sr-Latn-RS" b="0" dirty="0" smtClean="0"/>
                        <a:t>I</a:t>
                      </a:r>
                      <a:r>
                        <a:rPr lang="sr-Cyrl-RS" b="0" baseline="0" dirty="0" smtClean="0"/>
                        <a:t> фазе </a:t>
                      </a:r>
                      <a:endParaRPr lang="sr-Cyrl-RS" b="0" dirty="0" smtClean="0"/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sr-Cyrl-RS" b="1" dirty="0" smtClean="0"/>
                        <a:t> </a:t>
                      </a:r>
                      <a:r>
                        <a:rPr lang="sr-Cyrl-RS" b="0" dirty="0" smtClean="0"/>
                        <a:t>Реакције </a:t>
                      </a:r>
                      <a:r>
                        <a:rPr lang="sr-Latn-RS" b="0" dirty="0" smtClean="0"/>
                        <a:t>II</a:t>
                      </a:r>
                      <a:r>
                        <a:rPr lang="sr-Cyrl-RS" b="0" baseline="0" dirty="0" smtClean="0"/>
                        <a:t> фазе 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sr-Cyrl-RS" dirty="0" smtClean="0"/>
                    </a:p>
                    <a:p>
                      <a:r>
                        <a:rPr lang="sr-Cyrl-RS" dirty="0" smtClean="0"/>
                        <a:t>5 месеци – 5 година</a:t>
                      </a:r>
                    </a:p>
                    <a:p>
                      <a:r>
                        <a:rPr lang="sr-Cyrl-RS" dirty="0" smtClean="0"/>
                        <a:t>3 – 6 месеци </a:t>
                      </a:r>
                      <a:endParaRPr lang="en-US" dirty="0"/>
                    </a:p>
                  </a:txBody>
                  <a:tcPr/>
                </a:tc>
              </a:tr>
              <a:tr h="1126363">
                <a:tc>
                  <a:txBody>
                    <a:bodyPr/>
                    <a:lstStyle/>
                    <a:p>
                      <a:r>
                        <a:rPr lang="sr-Cyrl-RS" b="1" dirty="0" smtClean="0"/>
                        <a:t>Бубрежна елиминација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sr-Cyrl-RS" b="0" dirty="0" smtClean="0"/>
                        <a:t> Гломеруларна филтрација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sr-Cyrl-RS" b="0" dirty="0" smtClean="0"/>
                        <a:t> Тубуларна секреција</a:t>
                      </a:r>
                    </a:p>
                    <a:p>
                      <a:pPr>
                        <a:buFont typeface="Arial" pitchFamily="34" charset="0"/>
                        <a:buChar char="•"/>
                      </a:pPr>
                      <a:r>
                        <a:rPr lang="sr-Cyrl-RS" b="0" dirty="0" smtClean="0"/>
                        <a:t> Проток крви кроз бубреге</a:t>
                      </a:r>
                      <a:endParaRPr lang="en-US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sr-Cyrl-RS" dirty="0" smtClean="0"/>
                    </a:p>
                    <a:p>
                      <a:r>
                        <a:rPr lang="sr-Cyrl-RS" dirty="0" smtClean="0"/>
                        <a:t>3</a:t>
                      </a:r>
                      <a:r>
                        <a:rPr lang="sr-Cyrl-RS" baseline="0" dirty="0" smtClean="0"/>
                        <a:t> – 5 месеци</a:t>
                      </a:r>
                    </a:p>
                    <a:p>
                      <a:r>
                        <a:rPr lang="sr-Cyrl-RS" baseline="0" dirty="0" smtClean="0"/>
                        <a:t>6 – 9 месеци</a:t>
                      </a:r>
                    </a:p>
                    <a:p>
                      <a:r>
                        <a:rPr lang="sr-Cyrl-RS" baseline="0" dirty="0" smtClean="0"/>
                        <a:t>5 – 12 месеци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Rectangle 5"/>
          <p:cNvSpPr>
            <a:spLocks noChangeArrowheads="1"/>
          </p:cNvSpPr>
          <p:nvPr/>
        </p:nvSpPr>
        <p:spPr bwMode="auto">
          <a:xfrm>
            <a:off x="395288" y="6381750"/>
            <a:ext cx="777716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i="1" dirty="0"/>
              <a:t>* </a:t>
            </a:r>
            <a:r>
              <a:rPr lang="en-US" i="1" dirty="0" err="1"/>
              <a:t>Неке</a:t>
            </a:r>
            <a:r>
              <a:rPr lang="en-US" i="1" dirty="0"/>
              <a:t> </a:t>
            </a:r>
            <a:r>
              <a:rPr lang="en-US" i="1" dirty="0" err="1"/>
              <a:t>функције</a:t>
            </a:r>
            <a:r>
              <a:rPr lang="en-US" i="1" dirty="0"/>
              <a:t> I и II </a:t>
            </a:r>
            <a:r>
              <a:rPr lang="en-US" i="1" dirty="0" err="1"/>
              <a:t>фазе</a:t>
            </a:r>
            <a:r>
              <a:rPr lang="en-US" i="1" dirty="0"/>
              <a:t> </a:t>
            </a:r>
            <a:r>
              <a:rPr lang="en-US" i="1" dirty="0" err="1"/>
              <a:t>су</a:t>
            </a:r>
            <a:r>
              <a:rPr lang="en-US" i="1" dirty="0"/>
              <a:t> </a:t>
            </a:r>
            <a:r>
              <a:rPr lang="en-US" i="1" dirty="0" err="1"/>
              <a:t>успостављене</a:t>
            </a:r>
            <a:r>
              <a:rPr lang="en-US" i="1" dirty="0"/>
              <a:t> </a:t>
            </a:r>
            <a:r>
              <a:rPr lang="en-US" i="1" dirty="0" err="1"/>
              <a:t>већ</a:t>
            </a:r>
            <a:r>
              <a:rPr lang="en-US" i="1" dirty="0"/>
              <a:t> </a:t>
            </a:r>
            <a:r>
              <a:rPr lang="en-US" i="1" dirty="0" err="1"/>
              <a:t>на</a:t>
            </a:r>
            <a:r>
              <a:rPr lang="en-US" i="1" dirty="0"/>
              <a:t> </a:t>
            </a:r>
            <a:r>
              <a:rPr lang="en-US" i="1" dirty="0" err="1"/>
              <a:t>рођењу</a:t>
            </a:r>
            <a:r>
              <a:rPr lang="en-US" i="1" dirty="0"/>
              <a:t> 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ФК </a:t>
            </a:r>
            <a:r>
              <a:rPr lang="en-US" dirty="0" err="1" smtClean="0"/>
              <a:t>промене</a:t>
            </a:r>
            <a:r>
              <a:rPr lang="en-US" dirty="0" smtClean="0"/>
              <a:t> </a:t>
            </a:r>
            <a:r>
              <a:rPr lang="en-US" dirty="0" err="1" smtClean="0"/>
              <a:t>током</a:t>
            </a:r>
            <a:r>
              <a:rPr lang="en-US" dirty="0" smtClean="0"/>
              <a:t> </a:t>
            </a:r>
            <a:r>
              <a:rPr lang="en-US" dirty="0" err="1" smtClean="0"/>
              <a:t>прве</a:t>
            </a:r>
            <a:r>
              <a:rPr lang="en-US" dirty="0" smtClean="0"/>
              <a:t> </a:t>
            </a:r>
            <a:r>
              <a:rPr lang="en-US" dirty="0" err="1" smtClean="0"/>
              <a:t>године</a:t>
            </a:r>
            <a:r>
              <a:rPr lang="en-US" dirty="0" smtClean="0"/>
              <a:t> </a:t>
            </a:r>
            <a:r>
              <a:rPr lang="en-US" dirty="0" err="1" smtClean="0"/>
              <a:t>живота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err="1" smtClean="0"/>
              <a:t>Најзначајнија</a:t>
            </a:r>
            <a:r>
              <a:rPr lang="en-US" sz="2800" dirty="0" smtClean="0"/>
              <a:t> </a:t>
            </a:r>
            <a:r>
              <a:rPr lang="en-US" sz="2800" dirty="0" err="1" smtClean="0"/>
              <a:t>је</a:t>
            </a:r>
            <a:r>
              <a:rPr lang="en-US" sz="2800" dirty="0" smtClean="0"/>
              <a:t> </a:t>
            </a:r>
            <a:r>
              <a:rPr lang="en-US" sz="2800" dirty="0" err="1" smtClean="0"/>
              <a:t>ослабљена</a:t>
            </a:r>
            <a:r>
              <a:rPr lang="en-US" sz="2800" dirty="0" smtClean="0"/>
              <a:t> </a:t>
            </a:r>
            <a:r>
              <a:rPr lang="en-US" sz="2800" dirty="0" err="1" smtClean="0"/>
              <a:t>елиминација</a:t>
            </a:r>
            <a:r>
              <a:rPr lang="en-US" sz="2800" dirty="0" smtClean="0"/>
              <a:t>, </a:t>
            </a:r>
            <a:r>
              <a:rPr lang="en-US" sz="2800" dirty="0" err="1" smtClean="0"/>
              <a:t>посебно</a:t>
            </a:r>
            <a:r>
              <a:rPr lang="en-US" sz="2800" dirty="0" smtClean="0"/>
              <a:t> </a:t>
            </a:r>
            <a:r>
              <a:rPr lang="en-US" sz="2800" dirty="0" err="1" smtClean="0"/>
              <a:t>што</a:t>
            </a:r>
            <a:r>
              <a:rPr lang="en-US" sz="2800" dirty="0" smtClean="0"/>
              <a:t> </a:t>
            </a:r>
            <a:r>
              <a:rPr lang="en-US" sz="2800" dirty="0" err="1" smtClean="0"/>
              <a:t>бубрежна</a:t>
            </a:r>
            <a:r>
              <a:rPr lang="en-US" sz="2800" dirty="0" smtClean="0"/>
              <a:t> </a:t>
            </a:r>
            <a:r>
              <a:rPr lang="en-US" sz="2800" dirty="0" err="1" smtClean="0"/>
              <a:t>функција</a:t>
            </a:r>
            <a:r>
              <a:rPr lang="en-US" sz="2800" dirty="0" smtClean="0"/>
              <a:t> </a:t>
            </a:r>
            <a:r>
              <a:rPr lang="en-US" sz="2800" dirty="0" err="1" smtClean="0"/>
              <a:t>најкасније</a:t>
            </a:r>
            <a:r>
              <a:rPr lang="en-US" sz="2800" dirty="0" smtClean="0"/>
              <a:t> </a:t>
            </a:r>
            <a:r>
              <a:rPr lang="en-US" sz="2800" dirty="0" err="1" smtClean="0"/>
              <a:t>сазрева</a:t>
            </a:r>
            <a:r>
              <a:rPr lang="en-US" sz="2800" dirty="0" smtClean="0"/>
              <a:t> </a:t>
            </a:r>
            <a:r>
              <a:rPr lang="en-US" sz="2800" dirty="0" err="1" smtClean="0"/>
              <a:t>до</a:t>
            </a:r>
            <a:r>
              <a:rPr lang="en-US" sz="2800" dirty="0" smtClean="0"/>
              <a:t> </a:t>
            </a:r>
            <a:r>
              <a:rPr lang="en-US" sz="2800" dirty="0" err="1" smtClean="0"/>
              <a:t>адултног</a:t>
            </a:r>
            <a:r>
              <a:rPr lang="en-US" sz="2800" dirty="0" smtClean="0"/>
              <a:t> </a:t>
            </a:r>
            <a:r>
              <a:rPr lang="en-US" sz="2800" dirty="0" err="1" smtClean="0"/>
              <a:t>нивоа</a:t>
            </a:r>
            <a:endParaRPr lang="en-US" sz="2800" dirty="0" smtClean="0"/>
          </a:p>
          <a:p>
            <a:r>
              <a:rPr lang="sr-Cyrl-RS" sz="2800" dirty="0" smtClean="0"/>
              <a:t>Нпр. в</a:t>
            </a:r>
            <a:r>
              <a:rPr lang="en-US" sz="2800" dirty="0" err="1" smtClean="0"/>
              <a:t>ећина</a:t>
            </a:r>
            <a:r>
              <a:rPr lang="en-US" sz="2800" dirty="0" smtClean="0"/>
              <a:t> </a:t>
            </a:r>
            <a:r>
              <a:rPr lang="en-US" sz="2800" dirty="0" err="1" smtClean="0"/>
              <a:t>антибиотика</a:t>
            </a:r>
            <a:r>
              <a:rPr lang="en-US" sz="2800" dirty="0" smtClean="0"/>
              <a:t> </a:t>
            </a:r>
            <a:r>
              <a:rPr lang="en-US" sz="2800" dirty="0" err="1" smtClean="0"/>
              <a:t>који</a:t>
            </a:r>
            <a:r>
              <a:rPr lang="en-US" sz="2800" dirty="0" smtClean="0"/>
              <a:t> </a:t>
            </a:r>
            <a:r>
              <a:rPr lang="en-US" sz="2800" dirty="0" err="1" smtClean="0"/>
              <a:t>се</a:t>
            </a:r>
            <a:r>
              <a:rPr lang="en-US" sz="2800" dirty="0" smtClean="0"/>
              <a:t> </a:t>
            </a:r>
            <a:r>
              <a:rPr lang="en-US" sz="2800" dirty="0" err="1" smtClean="0"/>
              <a:t>рутински</a:t>
            </a:r>
            <a:r>
              <a:rPr lang="en-US" sz="2800" dirty="0" smtClean="0"/>
              <a:t> </a:t>
            </a:r>
            <a:r>
              <a:rPr lang="en-US" sz="2800" dirty="0" err="1" smtClean="0"/>
              <a:t>користе</a:t>
            </a:r>
            <a:r>
              <a:rPr lang="en-US" sz="2800" dirty="0" smtClean="0"/>
              <a:t> </a:t>
            </a:r>
            <a:r>
              <a:rPr lang="en-US" sz="2800" dirty="0" err="1" smtClean="0"/>
              <a:t>код</a:t>
            </a:r>
            <a:r>
              <a:rPr lang="en-US" sz="2800" dirty="0" smtClean="0"/>
              <a:t> </a:t>
            </a:r>
            <a:r>
              <a:rPr lang="en-US" sz="2800" dirty="0" err="1" smtClean="0"/>
              <a:t>деце</a:t>
            </a:r>
            <a:r>
              <a:rPr lang="en-US" sz="2800" dirty="0" smtClean="0"/>
              <a:t> </a:t>
            </a:r>
            <a:r>
              <a:rPr lang="en-US" sz="2800" dirty="0" err="1" smtClean="0"/>
              <a:t>се</a:t>
            </a:r>
            <a:r>
              <a:rPr lang="en-US" sz="2800" dirty="0" smtClean="0"/>
              <a:t> у </a:t>
            </a:r>
            <a:r>
              <a:rPr lang="en-US" sz="2800" dirty="0" err="1" smtClean="0"/>
              <a:t>мањем</a:t>
            </a:r>
            <a:r>
              <a:rPr lang="en-US" sz="2800" dirty="0" smtClean="0"/>
              <a:t> </a:t>
            </a:r>
            <a:r>
              <a:rPr lang="en-US" sz="2800" dirty="0" err="1" smtClean="0"/>
              <a:t>или</a:t>
            </a:r>
            <a:r>
              <a:rPr lang="en-US" sz="2800" dirty="0" smtClean="0"/>
              <a:t> </a:t>
            </a:r>
            <a:r>
              <a:rPr lang="en-US" sz="2800" dirty="0" err="1" smtClean="0"/>
              <a:t>већем</a:t>
            </a:r>
            <a:r>
              <a:rPr lang="en-US" sz="2800" dirty="0" smtClean="0"/>
              <a:t> </a:t>
            </a:r>
            <a:r>
              <a:rPr lang="en-US" sz="2800" dirty="0" err="1" smtClean="0"/>
              <a:t>степену</a:t>
            </a:r>
            <a:r>
              <a:rPr lang="en-US" sz="2800" dirty="0" smtClean="0"/>
              <a:t> </a:t>
            </a:r>
            <a:r>
              <a:rPr lang="en-US" sz="2800" dirty="0" err="1" smtClean="0"/>
              <a:t>излучују</a:t>
            </a:r>
            <a:r>
              <a:rPr lang="en-US" sz="2800" dirty="0" smtClean="0"/>
              <a:t> </a:t>
            </a:r>
            <a:r>
              <a:rPr lang="en-US" sz="2800" dirty="0" err="1" smtClean="0"/>
              <a:t>урином</a:t>
            </a:r>
            <a:r>
              <a:rPr lang="en-US" sz="2800" dirty="0" smtClean="0"/>
              <a:t>, </a:t>
            </a:r>
            <a:r>
              <a:rPr lang="en-US" sz="2800" dirty="0" err="1" smtClean="0"/>
              <a:t>што</a:t>
            </a:r>
            <a:r>
              <a:rPr lang="en-US" sz="2800" dirty="0" smtClean="0"/>
              <a:t> </a:t>
            </a:r>
            <a:r>
              <a:rPr lang="en-US" sz="2800" dirty="0" err="1" smtClean="0"/>
              <a:t>узорокује</a:t>
            </a:r>
            <a:r>
              <a:rPr lang="en-US" sz="2800" dirty="0" smtClean="0"/>
              <a:t> </a:t>
            </a:r>
            <a:r>
              <a:rPr lang="en-US" sz="2800" dirty="0" err="1" smtClean="0"/>
              <a:t>повећану</a:t>
            </a:r>
            <a:r>
              <a:rPr lang="en-US" sz="2800" dirty="0" smtClean="0"/>
              <a:t> </a:t>
            </a:r>
            <a:r>
              <a:rPr lang="en-US" sz="2800" dirty="0" err="1" smtClean="0"/>
              <a:t>осетљивост</a:t>
            </a:r>
            <a:r>
              <a:rPr lang="en-US" sz="2800" dirty="0" smtClean="0"/>
              <a:t> </a:t>
            </a:r>
            <a:r>
              <a:rPr lang="en-US" sz="2800" dirty="0" err="1" smtClean="0"/>
              <a:t>на</a:t>
            </a:r>
            <a:r>
              <a:rPr lang="en-US" sz="2800" dirty="0" smtClean="0"/>
              <a:t> </a:t>
            </a:r>
            <a:r>
              <a:rPr lang="en-US" sz="2800" dirty="0" err="1" smtClean="0"/>
              <a:t>ове</a:t>
            </a:r>
            <a:r>
              <a:rPr lang="en-US" sz="2800" dirty="0" smtClean="0"/>
              <a:t> </a:t>
            </a:r>
            <a:r>
              <a:rPr lang="en-US" sz="2800" dirty="0" err="1" smtClean="0"/>
              <a:t>лекове</a:t>
            </a:r>
            <a:r>
              <a:rPr lang="en-US" dirty="0" smtClean="0"/>
              <a:t>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ФК промене код старије деце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7588"/>
            <a:ext cx="8435280" cy="4525962"/>
          </a:xfrm>
        </p:spPr>
        <p:txBody>
          <a:bodyPr/>
          <a:lstStyle/>
          <a:p>
            <a:r>
              <a:rPr lang="en-US" sz="2800" dirty="0" err="1" smtClean="0"/>
              <a:t>Период</a:t>
            </a:r>
            <a:r>
              <a:rPr lang="en-US" sz="2800" dirty="0" smtClean="0"/>
              <a:t> </a:t>
            </a:r>
            <a:r>
              <a:rPr lang="en-US" sz="2800" dirty="0" err="1" smtClean="0"/>
              <a:t>од</a:t>
            </a:r>
            <a:r>
              <a:rPr lang="en-US" sz="2800" dirty="0" smtClean="0"/>
              <a:t> 2.-12. </a:t>
            </a:r>
            <a:r>
              <a:rPr lang="en-US" sz="2800" dirty="0" err="1" smtClean="0"/>
              <a:t>год</a:t>
            </a:r>
            <a:r>
              <a:rPr lang="en-US" sz="2800" dirty="0" smtClean="0"/>
              <a:t>. </a:t>
            </a:r>
            <a:r>
              <a:rPr lang="en-US" sz="2800" dirty="0" err="1" smtClean="0"/>
              <a:t>одликује</a:t>
            </a:r>
            <a:r>
              <a:rPr lang="en-US" sz="2800" dirty="0" smtClean="0"/>
              <a:t> </a:t>
            </a:r>
            <a:r>
              <a:rPr lang="en-US" sz="2800" dirty="0" err="1" smtClean="0"/>
              <a:t>се</a:t>
            </a:r>
            <a:r>
              <a:rPr lang="en-US" sz="2800" dirty="0" smtClean="0"/>
              <a:t> </a:t>
            </a:r>
            <a:r>
              <a:rPr lang="en-US" sz="2800" dirty="0" err="1" smtClean="0"/>
              <a:t>углавном</a:t>
            </a:r>
            <a:r>
              <a:rPr lang="en-US" sz="2800" dirty="0" smtClean="0"/>
              <a:t> </a:t>
            </a:r>
            <a:r>
              <a:rPr lang="en-US" sz="2800" dirty="0" err="1" smtClean="0"/>
              <a:t>већим</a:t>
            </a:r>
            <a:r>
              <a:rPr lang="en-US" sz="2800" dirty="0" smtClean="0"/>
              <a:t> </a:t>
            </a:r>
            <a:r>
              <a:rPr lang="en-US" sz="2800" dirty="0" err="1" smtClean="0"/>
              <a:t>клиренсом</a:t>
            </a:r>
            <a:r>
              <a:rPr lang="en-US" sz="2800" dirty="0" smtClean="0"/>
              <a:t> </a:t>
            </a:r>
            <a:r>
              <a:rPr lang="en-US" sz="2800" dirty="0" err="1" smtClean="0"/>
              <a:t>лекова</a:t>
            </a:r>
            <a:r>
              <a:rPr lang="en-US" sz="2800" dirty="0" smtClean="0"/>
              <a:t> </a:t>
            </a:r>
            <a:r>
              <a:rPr lang="en-US" sz="2800" dirty="0" err="1" smtClean="0"/>
              <a:t>него</a:t>
            </a:r>
            <a:r>
              <a:rPr lang="en-US" sz="2800" dirty="0" smtClean="0"/>
              <a:t> у </a:t>
            </a:r>
            <a:r>
              <a:rPr lang="en-US" sz="2800" dirty="0" err="1" smtClean="0"/>
              <a:t>одраслих</a:t>
            </a:r>
            <a:r>
              <a:rPr lang="en-US" sz="2800" dirty="0" smtClean="0"/>
              <a:t> =&gt; </a:t>
            </a:r>
            <a:r>
              <a:rPr lang="en-US" sz="2800" dirty="0" err="1" smtClean="0"/>
              <a:t>краћи</a:t>
            </a:r>
            <a:r>
              <a:rPr lang="en-US" sz="2800" dirty="0" smtClean="0"/>
              <a:t> Т</a:t>
            </a:r>
            <a:r>
              <a:rPr lang="en-US" sz="2800" baseline="-25000" dirty="0" smtClean="0"/>
              <a:t>1/2</a:t>
            </a:r>
            <a:r>
              <a:rPr lang="en-US" sz="2800" dirty="0" smtClean="0"/>
              <a:t>, </a:t>
            </a:r>
            <a:r>
              <a:rPr lang="en-US" sz="2800" dirty="0" err="1" smtClean="0"/>
              <a:t>већа</a:t>
            </a:r>
            <a:r>
              <a:rPr lang="en-US" sz="2800" dirty="0" smtClean="0"/>
              <a:t> </a:t>
            </a:r>
            <a:r>
              <a:rPr lang="en-US" sz="2800" dirty="0" err="1" smtClean="0"/>
              <a:t>доза</a:t>
            </a:r>
            <a:r>
              <a:rPr lang="en-US" sz="2800" dirty="0" smtClean="0"/>
              <a:t> </a:t>
            </a:r>
            <a:r>
              <a:rPr lang="en-US" sz="2800" dirty="0" err="1" smtClean="0"/>
              <a:t>по</a:t>
            </a:r>
            <a:r>
              <a:rPr lang="en-US" sz="2800" dirty="0" smtClean="0"/>
              <a:t> </a:t>
            </a:r>
            <a:r>
              <a:rPr lang="en-US" sz="2800" i="1" dirty="0" smtClean="0"/>
              <a:t>kg</a:t>
            </a:r>
            <a:r>
              <a:rPr lang="en-US" sz="2800" dirty="0" smtClean="0"/>
              <a:t> </a:t>
            </a:r>
            <a:r>
              <a:rPr lang="en-US" sz="2800" dirty="0" err="1" smtClean="0"/>
              <a:t>телесне</a:t>
            </a:r>
            <a:r>
              <a:rPr lang="en-US" sz="2800" dirty="0" smtClean="0"/>
              <a:t> </a:t>
            </a:r>
            <a:r>
              <a:rPr lang="en-US" sz="2800" dirty="0" err="1" smtClean="0"/>
              <a:t>масе</a:t>
            </a:r>
            <a:r>
              <a:rPr lang="en-US" sz="2800" dirty="0" smtClean="0"/>
              <a:t>:</a:t>
            </a:r>
            <a:r>
              <a:rPr lang="en-US" sz="2400" dirty="0" smtClean="0"/>
              <a:t> </a:t>
            </a:r>
          </a:p>
          <a:p>
            <a:r>
              <a:rPr lang="en-US" sz="2400" dirty="0" smtClean="0"/>
              <a:t>Т</a:t>
            </a:r>
            <a:r>
              <a:rPr lang="en-US" sz="2400" baseline="-25000" dirty="0" smtClean="0"/>
              <a:t>1/2 </a:t>
            </a:r>
            <a:r>
              <a:rPr lang="en-US" sz="2400" dirty="0" err="1" smtClean="0"/>
              <a:t>триметоприма</a:t>
            </a:r>
            <a:r>
              <a:rPr lang="en-US" sz="2400" dirty="0" smtClean="0"/>
              <a:t>:</a:t>
            </a:r>
          </a:p>
          <a:p>
            <a:pPr lvl="1"/>
            <a:r>
              <a:rPr lang="en-US" sz="2000" dirty="0" err="1" smtClean="0"/>
              <a:t>код</a:t>
            </a:r>
            <a:r>
              <a:rPr lang="en-US" sz="2000" dirty="0" smtClean="0"/>
              <a:t> </a:t>
            </a:r>
            <a:r>
              <a:rPr lang="en-US" sz="2000" dirty="0" err="1" smtClean="0"/>
              <a:t>новорођенчади</a:t>
            </a:r>
            <a:r>
              <a:rPr lang="en-US" sz="2000" dirty="0" smtClean="0"/>
              <a:t> - 10,8 ч.</a:t>
            </a:r>
          </a:p>
          <a:p>
            <a:pPr lvl="1"/>
            <a:r>
              <a:rPr lang="en-US" sz="2000" dirty="0" err="1" smtClean="0"/>
              <a:t>деца</a:t>
            </a:r>
            <a:r>
              <a:rPr lang="en-US" sz="2000" dirty="0" smtClean="0"/>
              <a:t> 1-3 </a:t>
            </a:r>
            <a:r>
              <a:rPr lang="en-US" sz="2000" dirty="0" err="1" smtClean="0"/>
              <a:t>год</a:t>
            </a:r>
            <a:r>
              <a:rPr lang="en-US" sz="2000" dirty="0" smtClean="0"/>
              <a:t>. - 3,7 ч.</a:t>
            </a:r>
          </a:p>
          <a:p>
            <a:pPr lvl="1"/>
            <a:r>
              <a:rPr lang="en-US" sz="2000" dirty="0" err="1" smtClean="0"/>
              <a:t>деца</a:t>
            </a:r>
            <a:r>
              <a:rPr lang="en-US" sz="2000" dirty="0" smtClean="0"/>
              <a:t> 8-10 </a:t>
            </a:r>
            <a:r>
              <a:rPr lang="en-US" sz="2000" dirty="0" err="1" smtClean="0"/>
              <a:t>год</a:t>
            </a:r>
            <a:r>
              <a:rPr lang="en-US" sz="2000" dirty="0" smtClean="0"/>
              <a:t>. - 5,7 ч.</a:t>
            </a:r>
          </a:p>
          <a:p>
            <a:pPr lvl="1"/>
            <a:r>
              <a:rPr lang="en-US" sz="2000" dirty="0" err="1" smtClean="0"/>
              <a:t>адолесценти</a:t>
            </a:r>
            <a:r>
              <a:rPr lang="en-US" sz="2000" dirty="0" smtClean="0"/>
              <a:t> – 11,2 ч.</a:t>
            </a:r>
          </a:p>
          <a:p>
            <a:r>
              <a:rPr lang="en-US" sz="2400" dirty="0" err="1" smtClean="0"/>
              <a:t>Дозирање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ванкомицина</a:t>
            </a:r>
            <a:r>
              <a:rPr lang="en-US" sz="2400" dirty="0" smtClean="0"/>
              <a:t> (</a:t>
            </a:r>
            <a:r>
              <a:rPr lang="en-US" sz="2400" dirty="0" err="1" smtClean="0"/>
              <a:t>уобичајена</a:t>
            </a:r>
            <a:r>
              <a:rPr lang="en-US" sz="2400" dirty="0" smtClean="0"/>
              <a:t> </a:t>
            </a:r>
            <a:r>
              <a:rPr lang="en-US" sz="2400" dirty="0" err="1" smtClean="0"/>
              <a:t>доза</a:t>
            </a:r>
            <a:r>
              <a:rPr lang="en-US" sz="2400" dirty="0" smtClean="0"/>
              <a:t>):</a:t>
            </a:r>
          </a:p>
          <a:p>
            <a:pPr lvl="1"/>
            <a:r>
              <a:rPr lang="en-US" sz="2000" dirty="0" err="1" smtClean="0"/>
              <a:t>одрасли</a:t>
            </a:r>
            <a:r>
              <a:rPr lang="en-US" sz="2000" dirty="0" smtClean="0"/>
              <a:t>: 500мг/6ч. </a:t>
            </a:r>
            <a:r>
              <a:rPr lang="en-US" sz="2000" dirty="0" err="1" smtClean="0"/>
              <a:t>или</a:t>
            </a:r>
            <a:r>
              <a:rPr lang="en-US" sz="2000" dirty="0" smtClean="0"/>
              <a:t> 1г/12ч. (28,6 mg/kg/</a:t>
            </a:r>
            <a:r>
              <a:rPr lang="en-US" sz="2000" dirty="0" err="1" smtClean="0"/>
              <a:t>дан</a:t>
            </a:r>
            <a:r>
              <a:rPr lang="en-US" sz="2000" dirty="0" smtClean="0"/>
              <a:t>, </a:t>
            </a:r>
            <a:r>
              <a:rPr lang="en-US" sz="2000" dirty="0" err="1" smtClean="0"/>
              <a:t>за</a:t>
            </a:r>
            <a:r>
              <a:rPr lang="en-US" sz="2000" dirty="0" smtClean="0"/>
              <a:t> </a:t>
            </a:r>
            <a:r>
              <a:rPr lang="en-US" sz="2000" dirty="0" err="1" smtClean="0"/>
              <a:t>особу</a:t>
            </a:r>
            <a:r>
              <a:rPr lang="en-US" sz="2000" dirty="0" smtClean="0"/>
              <a:t> 70 kg)</a:t>
            </a:r>
          </a:p>
          <a:p>
            <a:pPr lvl="1"/>
            <a:r>
              <a:rPr lang="en-US" sz="2000" dirty="0" err="1" smtClean="0"/>
              <a:t>деца</a:t>
            </a:r>
            <a:r>
              <a:rPr lang="en-US" sz="2000" dirty="0" smtClean="0"/>
              <a:t>: 10mg/kg/6ч. (40 mg/kg/</a:t>
            </a:r>
            <a:r>
              <a:rPr lang="en-US" sz="2000" dirty="0" err="1" smtClean="0"/>
              <a:t>дан</a:t>
            </a:r>
            <a:r>
              <a:rPr lang="en-US" sz="2000" dirty="0" smtClean="0"/>
              <a:t>)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ФК промене код адолесцената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err="1" smtClean="0"/>
              <a:t>Танерова</a:t>
            </a:r>
            <a:r>
              <a:rPr lang="en-US" sz="2400" dirty="0" smtClean="0"/>
              <a:t> </a:t>
            </a:r>
            <a:r>
              <a:rPr lang="en-US" sz="2400" dirty="0" err="1" smtClean="0"/>
              <a:t>скала</a:t>
            </a:r>
            <a:r>
              <a:rPr lang="en-US" sz="2400" dirty="0" smtClean="0"/>
              <a:t> </a:t>
            </a:r>
            <a:r>
              <a:rPr lang="en-US" sz="2400" dirty="0" err="1" smtClean="0"/>
              <a:t>сексуалног</a:t>
            </a:r>
            <a:r>
              <a:rPr lang="en-US" sz="2400" dirty="0" smtClean="0"/>
              <a:t> </a:t>
            </a:r>
            <a:r>
              <a:rPr lang="en-US" sz="2400" dirty="0" err="1" smtClean="0"/>
              <a:t>сазревања</a:t>
            </a:r>
            <a:r>
              <a:rPr lang="en-US" sz="2400" dirty="0" smtClean="0"/>
              <a:t>:</a:t>
            </a:r>
          </a:p>
          <a:p>
            <a:pPr lvl="1"/>
            <a:r>
              <a:rPr lang="en-US" sz="2000" dirty="0" err="1" smtClean="0"/>
              <a:t>деца</a:t>
            </a:r>
            <a:r>
              <a:rPr lang="en-US" sz="2000" dirty="0" smtClean="0"/>
              <a:t>: </a:t>
            </a:r>
            <a:r>
              <a:rPr lang="en-US" sz="2000" dirty="0" err="1" smtClean="0"/>
              <a:t>стадијуми</a:t>
            </a:r>
            <a:r>
              <a:rPr lang="en-US" sz="2000" dirty="0" smtClean="0"/>
              <a:t> 1, 2 и 3 (</a:t>
            </a:r>
            <a:r>
              <a:rPr lang="en-US" sz="2000" dirty="0" smtClean="0">
                <a:sym typeface="Symbol" pitchFamily="18" charset="2"/>
              </a:rPr>
              <a:t> </a:t>
            </a:r>
            <a:r>
              <a:rPr lang="en-US" sz="2000" dirty="0" err="1" smtClean="0">
                <a:sym typeface="Symbol" pitchFamily="18" charset="2"/>
              </a:rPr>
              <a:t>до</a:t>
            </a:r>
            <a:r>
              <a:rPr lang="en-US" sz="2000" dirty="0" smtClean="0">
                <a:sym typeface="Symbol" pitchFamily="18" charset="2"/>
              </a:rPr>
              <a:t> </a:t>
            </a:r>
            <a:r>
              <a:rPr lang="en-US" sz="2000" dirty="0" smtClean="0"/>
              <a:t>12,5-13 г.)</a:t>
            </a:r>
          </a:p>
          <a:p>
            <a:pPr lvl="1"/>
            <a:r>
              <a:rPr lang="en-US" sz="2000" dirty="0" err="1" smtClean="0"/>
              <a:t>одрасли</a:t>
            </a:r>
            <a:r>
              <a:rPr lang="en-US" sz="2000" dirty="0" smtClean="0"/>
              <a:t>: </a:t>
            </a:r>
            <a:r>
              <a:rPr lang="en-US" sz="2000" dirty="0" err="1" smtClean="0"/>
              <a:t>стадијуми</a:t>
            </a:r>
            <a:r>
              <a:rPr lang="en-US" sz="2000" dirty="0" smtClean="0"/>
              <a:t> 4 и 5 </a:t>
            </a:r>
          </a:p>
          <a:p>
            <a:r>
              <a:rPr lang="en-US" sz="2800" dirty="0" smtClean="0"/>
              <a:t>ФК </a:t>
            </a:r>
            <a:r>
              <a:rPr lang="en-US" sz="2800" dirty="0" err="1" smtClean="0"/>
              <a:t>разлике</a:t>
            </a:r>
            <a:r>
              <a:rPr lang="en-US" sz="2800" dirty="0" smtClean="0"/>
              <a:t> </a:t>
            </a:r>
            <a:r>
              <a:rPr lang="en-US" sz="2800" dirty="0" err="1" smtClean="0"/>
              <a:t>по</a:t>
            </a:r>
            <a:r>
              <a:rPr lang="en-US" sz="2800" dirty="0" smtClean="0"/>
              <a:t> </a:t>
            </a:r>
            <a:r>
              <a:rPr lang="en-US" sz="2800" dirty="0" err="1" smtClean="0"/>
              <a:t>полу</a:t>
            </a:r>
            <a:r>
              <a:rPr lang="en-US" sz="2800" dirty="0" smtClean="0"/>
              <a:t>, у </a:t>
            </a:r>
            <a:r>
              <a:rPr lang="en-US" sz="2800" dirty="0" err="1" smtClean="0"/>
              <a:t>смислу</a:t>
            </a:r>
            <a:r>
              <a:rPr lang="en-US" sz="2800" dirty="0" smtClean="0"/>
              <a:t> </a:t>
            </a:r>
            <a:r>
              <a:rPr lang="en-US" sz="2800" dirty="0" err="1" smtClean="0"/>
              <a:t>успорене</a:t>
            </a:r>
            <a:r>
              <a:rPr lang="en-US" sz="2800" dirty="0" smtClean="0"/>
              <a:t> </a:t>
            </a:r>
            <a:r>
              <a:rPr lang="en-US" sz="2800" dirty="0" err="1" smtClean="0"/>
              <a:t>апсорпције</a:t>
            </a:r>
            <a:r>
              <a:rPr lang="en-US" sz="2800" dirty="0" smtClean="0"/>
              <a:t> и </a:t>
            </a:r>
            <a:r>
              <a:rPr lang="en-US" sz="2800" dirty="0" err="1" smtClean="0"/>
              <a:t>смањене</a:t>
            </a:r>
            <a:r>
              <a:rPr lang="en-US" sz="2800" dirty="0" smtClean="0"/>
              <a:t> </a:t>
            </a:r>
            <a:r>
              <a:rPr lang="en-US" sz="2800" dirty="0" err="1" smtClean="0"/>
              <a:t>елиминације</a:t>
            </a:r>
            <a:r>
              <a:rPr lang="en-US" sz="2800" dirty="0" smtClean="0"/>
              <a:t> </a:t>
            </a:r>
            <a:r>
              <a:rPr lang="en-US" sz="2800" dirty="0" err="1" smtClean="0"/>
              <a:t>лекова</a:t>
            </a:r>
            <a:r>
              <a:rPr lang="en-US" sz="2800" dirty="0" smtClean="0"/>
              <a:t> у </a:t>
            </a:r>
            <a:r>
              <a:rPr lang="en-US" sz="2800" dirty="0" err="1" smtClean="0"/>
              <a:t>особа</a:t>
            </a:r>
            <a:r>
              <a:rPr lang="en-US" sz="2800" dirty="0" smtClean="0"/>
              <a:t> </a:t>
            </a:r>
            <a:r>
              <a:rPr lang="en-US" sz="2800" dirty="0" err="1" smtClean="0"/>
              <a:t>женског</a:t>
            </a:r>
            <a:r>
              <a:rPr lang="en-US" sz="2800" dirty="0" smtClean="0"/>
              <a:t> </a:t>
            </a:r>
            <a:r>
              <a:rPr lang="en-US" sz="2800" dirty="0" err="1" smtClean="0"/>
              <a:t>пола</a:t>
            </a:r>
            <a:r>
              <a:rPr lang="en-US" sz="2800" dirty="0" smtClean="0"/>
              <a:t>, </a:t>
            </a:r>
            <a:r>
              <a:rPr lang="en-US" sz="2800" dirty="0" err="1" smtClean="0"/>
              <a:t>због</a:t>
            </a:r>
            <a:r>
              <a:rPr lang="en-US" sz="2800" dirty="0" smtClean="0"/>
              <a:t>:</a:t>
            </a:r>
          </a:p>
          <a:p>
            <a:pPr lvl="1"/>
            <a:r>
              <a:rPr lang="en-US" sz="2400" dirty="0" err="1" smtClean="0"/>
              <a:t>мање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киселости</a:t>
            </a:r>
            <a:r>
              <a:rPr lang="en-US" sz="2400" dirty="0" smtClean="0"/>
              <a:t> и </a:t>
            </a:r>
            <a:r>
              <a:rPr lang="en-US" sz="2400" dirty="0" err="1" smtClean="0"/>
              <a:t>продуженог</a:t>
            </a:r>
            <a:r>
              <a:rPr lang="en-US" sz="2400" dirty="0" smtClean="0"/>
              <a:t> </a:t>
            </a:r>
            <a:r>
              <a:rPr lang="en-US" sz="2400" dirty="0" err="1" smtClean="0"/>
              <a:t>пражњења</a:t>
            </a:r>
            <a:r>
              <a:rPr lang="en-US" sz="2400" dirty="0" smtClean="0"/>
              <a:t> </a:t>
            </a:r>
            <a:r>
              <a:rPr lang="en-US" sz="2400" dirty="0" err="1" smtClean="0"/>
              <a:t>желуца</a:t>
            </a:r>
            <a:endParaRPr lang="en-US" sz="2400" dirty="0" smtClean="0"/>
          </a:p>
          <a:p>
            <a:pPr lvl="1"/>
            <a:r>
              <a:rPr lang="en-US" sz="2400" dirty="0" err="1" smtClean="0"/>
              <a:t>смањене</a:t>
            </a:r>
            <a:r>
              <a:rPr lang="en-US" sz="2400" dirty="0" smtClean="0"/>
              <a:t> </a:t>
            </a:r>
            <a:r>
              <a:rPr lang="en-US" sz="2400" dirty="0" err="1" smtClean="0"/>
              <a:t>функције</a:t>
            </a:r>
            <a:r>
              <a:rPr lang="en-US" sz="2400" dirty="0" smtClean="0"/>
              <a:t> </a:t>
            </a:r>
            <a:r>
              <a:rPr lang="en-US" sz="2400" dirty="0" err="1" smtClean="0"/>
              <a:t>цитохрома</a:t>
            </a:r>
            <a:r>
              <a:rPr lang="en-US" sz="2400" dirty="0" smtClean="0"/>
              <a:t> П450 у </a:t>
            </a:r>
            <a:r>
              <a:rPr lang="en-US" sz="2400" dirty="0" err="1" smtClean="0"/>
              <a:t>јетри</a:t>
            </a:r>
            <a:r>
              <a:rPr lang="en-US" sz="2400" dirty="0" smtClean="0"/>
              <a:t> </a:t>
            </a:r>
            <a:r>
              <a:rPr lang="en-US" sz="2400" dirty="0" err="1" smtClean="0"/>
              <a:t>под</a:t>
            </a:r>
            <a:r>
              <a:rPr lang="en-US" sz="2400" dirty="0" smtClean="0"/>
              <a:t> </a:t>
            </a:r>
            <a:r>
              <a:rPr lang="en-US" sz="2400" dirty="0" err="1" smtClean="0"/>
              <a:t>утицајем</a:t>
            </a:r>
            <a:r>
              <a:rPr lang="en-US" sz="2400" dirty="0" smtClean="0"/>
              <a:t> </a:t>
            </a:r>
            <a:r>
              <a:rPr lang="en-US" sz="2400" dirty="0" err="1" smtClean="0"/>
              <a:t>естрогена</a:t>
            </a:r>
            <a:endParaRPr lang="en-US" sz="2400" dirty="0" smtClean="0"/>
          </a:p>
          <a:p>
            <a:pPr lvl="1"/>
            <a:r>
              <a:rPr lang="en-US" sz="2400" dirty="0" err="1" smtClean="0"/>
              <a:t>цикличних</a:t>
            </a:r>
            <a:r>
              <a:rPr lang="en-US" sz="2400" dirty="0" smtClean="0"/>
              <a:t> </a:t>
            </a:r>
            <a:r>
              <a:rPr lang="en-US" sz="2400" dirty="0" err="1" smtClean="0"/>
              <a:t>промена</a:t>
            </a:r>
            <a:r>
              <a:rPr lang="en-US" sz="2400" dirty="0" smtClean="0"/>
              <a:t> у </a:t>
            </a:r>
            <a:r>
              <a:rPr lang="en-US" sz="2400" dirty="0" err="1" smtClean="0"/>
              <a:t>брзини</a:t>
            </a:r>
            <a:r>
              <a:rPr lang="en-US" sz="2400" dirty="0" smtClean="0"/>
              <a:t> ГФ </a:t>
            </a:r>
            <a:r>
              <a:rPr lang="en-US" sz="2400" dirty="0" err="1" smtClean="0"/>
              <a:t>током</a:t>
            </a:r>
            <a:r>
              <a:rPr lang="en-US" sz="2400" dirty="0" smtClean="0"/>
              <a:t> </a:t>
            </a:r>
            <a:r>
              <a:rPr lang="en-US" sz="2400" dirty="0" err="1" smtClean="0"/>
              <a:t>менструалног</a:t>
            </a:r>
            <a:r>
              <a:rPr lang="en-US" sz="2400" dirty="0" smtClean="0"/>
              <a:t> </a:t>
            </a:r>
            <a:r>
              <a:rPr lang="en-US" sz="2400" dirty="0" err="1" smtClean="0"/>
              <a:t>циклуса</a:t>
            </a:r>
            <a:endParaRPr lang="en-US" sz="2400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2_Default Design">
  <a:themeElements>
    <a:clrScheme name="2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2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2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2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17602</TotalTime>
  <Words>2351</Words>
  <Application>Microsoft Office PowerPoint</Application>
  <PresentationFormat>On-screen Show (4:3)</PresentationFormat>
  <Paragraphs>233</Paragraphs>
  <Slides>38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38</vt:i4>
      </vt:variant>
    </vt:vector>
  </HeadingPairs>
  <TitlesOfParts>
    <vt:vector size="39" baseType="lpstr">
      <vt:lpstr>2_Default Design</vt:lpstr>
      <vt:lpstr>Интегрисане акaдемске студије фармације Фармакокинетика – Д9 Предавање – 12. наставна недеља, Модул 3</vt:lpstr>
      <vt:lpstr>Потенцијални проблеми приликом примене лекова код деце</vt:lpstr>
      <vt:lpstr>Потенцијални проблеми приликом примене лекова код деце</vt:lpstr>
      <vt:lpstr>Подела деце према узрасту</vt:lpstr>
      <vt:lpstr>Фармакокинетика лекова код деце</vt:lpstr>
      <vt:lpstr>Динамика развоја функција значајних за ФК лекова</vt:lpstr>
      <vt:lpstr>ФК промене током прве године живота</vt:lpstr>
      <vt:lpstr>ФК промене код старије деце</vt:lpstr>
      <vt:lpstr>ФК промене код адолесцената</vt:lpstr>
      <vt:lpstr>ФК у присуству озбиљних болести код деце</vt:lpstr>
      <vt:lpstr>“План педијатријског испитивања лекова” (енгл. PPI)</vt:lpstr>
      <vt:lpstr>Прилагођавање дозе лекова код деце</vt:lpstr>
      <vt:lpstr>Старење становништва – Импликације за јавно здравље</vt:lpstr>
      <vt:lpstr>Особености старије популације у погледу примене лекова</vt:lpstr>
      <vt:lpstr>Особености старије популације у погледу примене лекова</vt:lpstr>
      <vt:lpstr>Фармакокинетика лекова у старијој животној доби</vt:lpstr>
      <vt:lpstr>Апсорпција лекова код старих особа</vt:lpstr>
      <vt:lpstr>Дистрибуција лекова код старих особа</vt:lpstr>
      <vt:lpstr>Метаболизам лекова код старих особа </vt:lpstr>
      <vt:lpstr>Метаболизам лекова код старих особа</vt:lpstr>
      <vt:lpstr>Елиминација лекова код старих особа</vt:lpstr>
      <vt:lpstr>Елиминација лекова код старих особа</vt:lpstr>
      <vt:lpstr>Утицај могућих измена фармакокинетике лекова код старих на одлуку о лечењу </vt:lpstr>
      <vt:lpstr>Ефикасност лекова у старијем животном добу</vt:lpstr>
      <vt:lpstr>Нежељена дејства лекова у старијој животној доби </vt:lpstr>
      <vt:lpstr>Нежељена дејства лекова у старијој животној доби </vt:lpstr>
      <vt:lpstr>Нежељена дејства лекова у старијој животној доби </vt:lpstr>
      <vt:lpstr>Основни принципи рационалне примене лекова код старих особа</vt:lpstr>
      <vt:lpstr>Основни принципи рационалне примене лекова код старих особа</vt:lpstr>
      <vt:lpstr>Основни принципи рационалне примене лекова код старих особа</vt:lpstr>
      <vt:lpstr>Примена лекова код гојазних пацијената</vt:lpstr>
      <vt:lpstr>Проблеми повезани са употребом лекова код гојазних пацијената</vt:lpstr>
      <vt:lpstr>Лекови који захтевају мониторинг и корекцију дозирања код гојазних</vt:lpstr>
      <vt:lpstr>Лекови који захтевају мониторинг и корекцију дозирања код гојазних</vt:lpstr>
      <vt:lpstr>Утицај структуре телесног састава на ФК лекова </vt:lpstr>
      <vt:lpstr>Утицај структуре телесног састава на ФК лекова </vt:lpstr>
      <vt:lpstr>Други дескриптори телесне величине који се могу користити за израчунавање доза лека</vt:lpstr>
      <vt:lpstr>Препоруке за дозирање лекова код гојазних пацијената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Интегрисане акaдемске студије фармације Фармакологија 1 – Б16 Предавање – 9. наставна недеља</dc:title>
  <dc:creator>Srdjan Stefanovic</dc:creator>
  <cp:lastModifiedBy>Natasa</cp:lastModifiedBy>
  <cp:revision>42</cp:revision>
  <dcterms:created xsi:type="dcterms:W3CDTF">2017-01-03T10:52:34Z</dcterms:created>
  <dcterms:modified xsi:type="dcterms:W3CDTF">2019-11-27T13:24:01Z</dcterms:modified>
</cp:coreProperties>
</file>

<file path=docProps/thumbnail.jpeg>
</file>